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Poppins" pitchFamily="2" charset="77"/>
      <p:regular r:id="rId15"/>
    </p:embeddedFont>
    <p:embeddedFont>
      <p:font typeface="Poppins Bold" pitchFamily="2" charset="77"/>
      <p:regular r:id="rId16"/>
      <p:bold r:id="rId17"/>
    </p:embeddedFont>
    <p:embeddedFont>
      <p:font typeface="Poppins Light" panose="020B0604020202020204" pitchFamily="34" charset="0"/>
      <p:regular r:id="rId18"/>
    </p:embeddedFont>
    <p:embeddedFont>
      <p:font typeface="Telegraf Bold" pitchFamily="2" charset="77"/>
      <p:regular r:id="rId19"/>
      <p:bold r:id="rId20"/>
    </p:embeddedFont>
    <p:embeddedFont>
      <p:font typeface="Telegraf Heavy" pitchFamily="2" charset="77"/>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94628" autoAdjust="0"/>
  </p:normalViewPr>
  <p:slideViewPr>
    <p:cSldViewPr>
      <p:cViewPr varScale="1">
        <p:scale>
          <a:sx n="77" d="100"/>
          <a:sy n="77" d="100"/>
        </p:scale>
        <p:origin x="216"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hyperlink" Target="https://www.sciencedirect.com/science/article/abs/pii/S0300957213000026" TargetMode="External"/><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0ACD"/>
        </a:solidFill>
        <a:effectLst/>
      </p:bgPr>
    </p:bg>
    <p:spTree>
      <p:nvGrpSpPr>
        <p:cNvPr id="1" name=""/>
        <p:cNvGrpSpPr/>
        <p:nvPr/>
      </p:nvGrpSpPr>
      <p:grpSpPr>
        <a:xfrm>
          <a:off x="0" y="0"/>
          <a:ext cx="0" cy="0"/>
          <a:chOff x="0" y="0"/>
          <a:chExt cx="0" cy="0"/>
        </a:xfrm>
      </p:grpSpPr>
      <p:grpSp>
        <p:nvGrpSpPr>
          <p:cNvPr id="2" name="Group 2"/>
          <p:cNvGrpSpPr/>
          <p:nvPr/>
        </p:nvGrpSpPr>
        <p:grpSpPr>
          <a:xfrm>
            <a:off x="-10316" y="0"/>
            <a:ext cx="18298316" cy="6810318"/>
            <a:chOff x="0" y="0"/>
            <a:chExt cx="4819310" cy="1793664"/>
          </a:xfrm>
        </p:grpSpPr>
        <p:sp>
          <p:nvSpPr>
            <p:cNvPr id="3" name="Freeform 3"/>
            <p:cNvSpPr/>
            <p:nvPr/>
          </p:nvSpPr>
          <p:spPr>
            <a:xfrm>
              <a:off x="0" y="0"/>
              <a:ext cx="4819310" cy="1793664"/>
            </a:xfrm>
            <a:custGeom>
              <a:avLst/>
              <a:gdLst/>
              <a:ahLst/>
              <a:cxnLst/>
              <a:rect l="l" t="t" r="r" b="b"/>
              <a:pathLst>
                <a:path w="4819310" h="1793664">
                  <a:moveTo>
                    <a:pt x="0" y="0"/>
                  </a:moveTo>
                  <a:lnTo>
                    <a:pt x="4819310" y="0"/>
                  </a:lnTo>
                  <a:lnTo>
                    <a:pt x="4819310" y="1793664"/>
                  </a:lnTo>
                  <a:lnTo>
                    <a:pt x="0" y="1793664"/>
                  </a:lnTo>
                  <a:close/>
                </a:path>
              </a:pathLst>
            </a:custGeom>
            <a:solidFill>
              <a:srgbClr val="FFFFFF"/>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grpSp>
        <p:nvGrpSpPr>
          <p:cNvPr id="5" name="Group 5"/>
          <p:cNvGrpSpPr/>
          <p:nvPr/>
        </p:nvGrpSpPr>
        <p:grpSpPr>
          <a:xfrm>
            <a:off x="-10316" y="0"/>
            <a:ext cx="1536700" cy="10287000"/>
            <a:chOff x="0" y="0"/>
            <a:chExt cx="404728" cy="2709333"/>
          </a:xfrm>
        </p:grpSpPr>
        <p:sp>
          <p:nvSpPr>
            <p:cNvPr id="6" name="Freeform 6"/>
            <p:cNvSpPr/>
            <p:nvPr/>
          </p:nvSpPr>
          <p:spPr>
            <a:xfrm>
              <a:off x="0" y="0"/>
              <a:ext cx="404728" cy="2709333"/>
            </a:xfrm>
            <a:custGeom>
              <a:avLst/>
              <a:gdLst/>
              <a:ahLst/>
              <a:cxnLst/>
              <a:rect l="l" t="t" r="r" b="b"/>
              <a:pathLst>
                <a:path w="404728" h="2709333">
                  <a:moveTo>
                    <a:pt x="0" y="0"/>
                  </a:moveTo>
                  <a:lnTo>
                    <a:pt x="404728" y="0"/>
                  </a:lnTo>
                  <a:lnTo>
                    <a:pt x="404728" y="2709333"/>
                  </a:lnTo>
                  <a:lnTo>
                    <a:pt x="0" y="2709333"/>
                  </a:lnTo>
                  <a:close/>
                </a:path>
              </a:pathLst>
            </a:custGeom>
            <a:solidFill>
              <a:srgbClr val="39007D"/>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150"/>
                </a:lnSpc>
              </a:pPr>
              <a:endParaRPr/>
            </a:p>
          </p:txBody>
        </p:sp>
      </p:grpSp>
      <p:sp>
        <p:nvSpPr>
          <p:cNvPr id="8" name="Freeform 8"/>
          <p:cNvSpPr/>
          <p:nvPr/>
        </p:nvSpPr>
        <p:spPr>
          <a:xfrm>
            <a:off x="5330931" y="350016"/>
            <a:ext cx="8631823" cy="1916984"/>
          </a:xfrm>
          <a:custGeom>
            <a:avLst/>
            <a:gdLst/>
            <a:ahLst/>
            <a:cxnLst/>
            <a:rect l="l" t="t" r="r" b="b"/>
            <a:pathLst>
              <a:path w="8631823" h="1916984">
                <a:moveTo>
                  <a:pt x="0" y="0"/>
                </a:moveTo>
                <a:lnTo>
                  <a:pt x="8631822" y="0"/>
                </a:lnTo>
                <a:lnTo>
                  <a:pt x="8631822" y="1916984"/>
                </a:lnTo>
                <a:lnTo>
                  <a:pt x="0" y="1916984"/>
                </a:lnTo>
                <a:lnTo>
                  <a:pt x="0" y="0"/>
                </a:lnTo>
                <a:close/>
              </a:path>
            </a:pathLst>
          </a:custGeom>
          <a:blipFill>
            <a:blip r:embed="rId2"/>
            <a:stretch>
              <a:fillRect/>
            </a:stretch>
          </a:blipFill>
        </p:spPr>
      </p:sp>
      <p:grpSp>
        <p:nvGrpSpPr>
          <p:cNvPr id="9" name="Group 9"/>
          <p:cNvGrpSpPr/>
          <p:nvPr/>
        </p:nvGrpSpPr>
        <p:grpSpPr>
          <a:xfrm>
            <a:off x="2034384" y="3224147"/>
            <a:ext cx="15224916" cy="2817603"/>
            <a:chOff x="0" y="228600"/>
            <a:chExt cx="20299888" cy="3756804"/>
          </a:xfrm>
        </p:grpSpPr>
        <p:sp>
          <p:nvSpPr>
            <p:cNvPr id="10" name="TextBox 10"/>
            <p:cNvSpPr txBox="1"/>
            <p:nvPr/>
          </p:nvSpPr>
          <p:spPr>
            <a:xfrm>
              <a:off x="0" y="228600"/>
              <a:ext cx="20299888" cy="1935983"/>
            </a:xfrm>
            <a:prstGeom prst="rect">
              <a:avLst/>
            </a:prstGeom>
          </p:spPr>
          <p:txBody>
            <a:bodyPr lIns="0" tIns="0" rIns="0" bIns="0" rtlCol="0" anchor="t">
              <a:spAutoFit/>
            </a:bodyPr>
            <a:lstStyle/>
            <a:p>
              <a:pPr marL="0" lvl="0" indent="0" algn="ctr">
                <a:lnSpc>
                  <a:spcPts val="10427"/>
                </a:lnSpc>
                <a:spcBef>
                  <a:spcPct val="0"/>
                </a:spcBef>
              </a:pPr>
              <a:r>
                <a:rPr lang="en-US" sz="10749" u="none" spc="-268" dirty="0" err="1">
                  <a:solidFill>
                    <a:srgbClr val="000000"/>
                  </a:solidFill>
                  <a:latin typeface="Poppins Bold"/>
                </a:rPr>
                <a:t>MedStream</a:t>
              </a:r>
              <a:r>
                <a:rPr lang="en-US" sz="10749" u="none" spc="-268" dirty="0">
                  <a:solidFill>
                    <a:srgbClr val="000000"/>
                  </a:solidFill>
                  <a:latin typeface="Poppins Bold"/>
                </a:rPr>
                <a:t> Analytics</a:t>
              </a:r>
            </a:p>
          </p:txBody>
        </p:sp>
        <p:sp>
          <p:nvSpPr>
            <p:cNvPr id="11" name="TextBox 11"/>
            <p:cNvSpPr txBox="1"/>
            <p:nvPr/>
          </p:nvSpPr>
          <p:spPr>
            <a:xfrm>
              <a:off x="0" y="3089470"/>
              <a:ext cx="20299888" cy="895934"/>
            </a:xfrm>
            <a:prstGeom prst="rect">
              <a:avLst/>
            </a:prstGeom>
          </p:spPr>
          <p:txBody>
            <a:bodyPr lIns="0" tIns="0" rIns="0" bIns="0" rtlCol="0" anchor="t">
              <a:spAutoFit/>
            </a:bodyPr>
            <a:lstStyle/>
            <a:p>
              <a:pPr marL="0" lvl="0" indent="0" algn="ctr">
                <a:lnSpc>
                  <a:spcPts val="5535"/>
                </a:lnSpc>
                <a:spcBef>
                  <a:spcPct val="0"/>
                </a:spcBef>
              </a:pPr>
              <a:r>
                <a:rPr lang="en-US" sz="4612">
                  <a:solidFill>
                    <a:srgbClr val="000000"/>
                  </a:solidFill>
                  <a:latin typeface="Poppins Bold"/>
                </a:rPr>
                <a:t>Team h83</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40ACD"/>
        </a:solidFill>
        <a:effectLst/>
      </p:bgPr>
    </p:bg>
    <p:spTree>
      <p:nvGrpSpPr>
        <p:cNvPr id="1" name=""/>
        <p:cNvGrpSpPr/>
        <p:nvPr/>
      </p:nvGrpSpPr>
      <p:grpSpPr>
        <a:xfrm>
          <a:off x="0" y="0"/>
          <a:ext cx="0" cy="0"/>
          <a:chOff x="0" y="0"/>
          <a:chExt cx="0" cy="0"/>
        </a:xfrm>
      </p:grpSpPr>
      <p:sp>
        <p:nvSpPr>
          <p:cNvPr id="2" name="Freeform 2"/>
          <p:cNvSpPr/>
          <p:nvPr/>
        </p:nvSpPr>
        <p:spPr>
          <a:xfrm>
            <a:off x="-515746" y="731186"/>
            <a:ext cx="13681349" cy="10472451"/>
          </a:xfrm>
          <a:custGeom>
            <a:avLst/>
            <a:gdLst/>
            <a:ahLst/>
            <a:cxnLst/>
            <a:rect l="l" t="t" r="r" b="b"/>
            <a:pathLst>
              <a:path w="13681349" h="10472451">
                <a:moveTo>
                  <a:pt x="0" y="0"/>
                </a:moveTo>
                <a:lnTo>
                  <a:pt x="13681349" y="0"/>
                </a:lnTo>
                <a:lnTo>
                  <a:pt x="13681349" y="10472451"/>
                </a:lnTo>
                <a:lnTo>
                  <a:pt x="0" y="104724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632854" flipH="1">
            <a:off x="7094708" y="-1468707"/>
            <a:ext cx="13309651" cy="12850802"/>
          </a:xfrm>
          <a:custGeom>
            <a:avLst/>
            <a:gdLst/>
            <a:ahLst/>
            <a:cxnLst/>
            <a:rect l="l" t="t" r="r" b="b"/>
            <a:pathLst>
              <a:path w="13309651" h="12850802">
                <a:moveTo>
                  <a:pt x="13309651" y="0"/>
                </a:moveTo>
                <a:lnTo>
                  <a:pt x="0" y="0"/>
                </a:lnTo>
                <a:lnTo>
                  <a:pt x="0" y="12850802"/>
                </a:lnTo>
                <a:lnTo>
                  <a:pt x="13309651" y="12850802"/>
                </a:lnTo>
                <a:lnTo>
                  <a:pt x="13309651" y="0"/>
                </a:lnTo>
                <a:close/>
              </a:path>
            </a:pathLst>
          </a:custGeom>
          <a:blipFill>
            <a:blip r:embed="rId4">
              <a:extLst>
                <a:ext uri="{96DAC541-7B7A-43D3-8B79-37D633B846F1}">
                  <asvg:svgBlip xmlns:asvg="http://schemas.microsoft.com/office/drawing/2016/SVG/main" r:embed="rId5"/>
                </a:ext>
              </a:extLst>
            </a:blip>
            <a:stretch>
              <a:fillRect t="-29758"/>
            </a:stretch>
          </a:blipFill>
        </p:spPr>
      </p:sp>
      <p:sp>
        <p:nvSpPr>
          <p:cNvPr id="4" name="TextBox 4"/>
          <p:cNvSpPr txBox="1"/>
          <p:nvPr/>
        </p:nvSpPr>
        <p:spPr>
          <a:xfrm>
            <a:off x="2453162" y="4459555"/>
            <a:ext cx="5547422" cy="1824878"/>
          </a:xfrm>
          <a:prstGeom prst="rect">
            <a:avLst/>
          </a:prstGeom>
        </p:spPr>
        <p:txBody>
          <a:bodyPr lIns="0" tIns="0" rIns="0" bIns="0" rtlCol="0" anchor="t">
            <a:spAutoFit/>
          </a:bodyPr>
          <a:lstStyle/>
          <a:p>
            <a:pPr marL="0" lvl="0" indent="0">
              <a:lnSpc>
                <a:spcPts val="7200"/>
              </a:lnSpc>
            </a:pPr>
            <a:r>
              <a:rPr lang="en-US" sz="6000" spc="-150">
                <a:solidFill>
                  <a:srgbClr val="FFFFFF"/>
                </a:solidFill>
                <a:latin typeface="Poppins Bold"/>
              </a:rPr>
              <a:t>Problem Statement</a:t>
            </a:r>
          </a:p>
        </p:txBody>
      </p:sp>
      <p:sp>
        <p:nvSpPr>
          <p:cNvPr id="5" name="TextBox 5"/>
          <p:cNvSpPr txBox="1"/>
          <p:nvPr/>
        </p:nvSpPr>
        <p:spPr>
          <a:xfrm>
            <a:off x="9583593" y="1797411"/>
            <a:ext cx="8331880" cy="7092016"/>
          </a:xfrm>
          <a:prstGeom prst="rect">
            <a:avLst/>
          </a:prstGeom>
        </p:spPr>
        <p:txBody>
          <a:bodyPr lIns="0" tIns="0" rIns="0" bIns="0" rtlCol="0" anchor="t">
            <a:spAutoFit/>
          </a:bodyPr>
          <a:lstStyle/>
          <a:p>
            <a:pPr algn="ctr">
              <a:lnSpc>
                <a:spcPts val="4725"/>
              </a:lnSpc>
            </a:pPr>
            <a:r>
              <a:rPr lang="en-US" sz="3375" spc="-84">
                <a:solidFill>
                  <a:srgbClr val="FFFFFF"/>
                </a:solidFill>
                <a:latin typeface="Poppins Bold"/>
              </a:rPr>
              <a:t>In today's healthcare industry, one of the most pressing challenges is the significant delay in providing timely patient care and interventions. This issue is primarily attributed to the conventional batch processing approach employed in healthcare analytics. This delay can have severe consequences for patient outcomes, healthcare costs, and overall system efficiency.</a:t>
            </a:r>
          </a:p>
          <a:p>
            <a:pPr marL="0" lvl="0" indent="0" algn="ctr">
              <a:lnSpc>
                <a:spcPts val="4725"/>
              </a:lnSpc>
            </a:pPr>
            <a:endParaRPr lang="en-US" sz="3375" spc="-84">
              <a:solidFill>
                <a:srgbClr val="FFFFFF"/>
              </a:solidFill>
              <a:latin typeface="Poppi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40AC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0949"/>
            <a:ext cx="16230600" cy="3417644"/>
            <a:chOff x="0" y="0"/>
            <a:chExt cx="4274726" cy="900120"/>
          </a:xfrm>
        </p:grpSpPr>
        <p:sp>
          <p:nvSpPr>
            <p:cNvPr id="3" name="Freeform 3"/>
            <p:cNvSpPr/>
            <p:nvPr/>
          </p:nvSpPr>
          <p:spPr>
            <a:xfrm>
              <a:off x="0" y="0"/>
              <a:ext cx="4274726" cy="900120"/>
            </a:xfrm>
            <a:custGeom>
              <a:avLst/>
              <a:gdLst/>
              <a:ahLst/>
              <a:cxnLst/>
              <a:rect l="l" t="t" r="r" b="b"/>
              <a:pathLst>
                <a:path w="4274726" h="900120">
                  <a:moveTo>
                    <a:pt x="24327" y="0"/>
                  </a:moveTo>
                  <a:lnTo>
                    <a:pt x="4250399" y="0"/>
                  </a:lnTo>
                  <a:cubicBezTo>
                    <a:pt x="4263834" y="0"/>
                    <a:pt x="4274726" y="10891"/>
                    <a:pt x="4274726" y="24327"/>
                  </a:cubicBezTo>
                  <a:lnTo>
                    <a:pt x="4274726" y="875794"/>
                  </a:lnTo>
                  <a:cubicBezTo>
                    <a:pt x="4274726" y="889229"/>
                    <a:pt x="4263834" y="900120"/>
                    <a:pt x="4250399" y="900120"/>
                  </a:cubicBezTo>
                  <a:lnTo>
                    <a:pt x="24327" y="900120"/>
                  </a:lnTo>
                  <a:cubicBezTo>
                    <a:pt x="10891" y="900120"/>
                    <a:pt x="0" y="889229"/>
                    <a:pt x="0" y="875794"/>
                  </a:cubicBezTo>
                  <a:lnTo>
                    <a:pt x="0" y="24327"/>
                  </a:lnTo>
                  <a:cubicBezTo>
                    <a:pt x="0" y="10891"/>
                    <a:pt x="10891" y="0"/>
                    <a:pt x="24327" y="0"/>
                  </a:cubicBezTo>
                  <a:close/>
                </a:path>
              </a:pathLst>
            </a:custGeom>
            <a:solidFill>
              <a:srgbClr val="F5F5F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2185479" y="3943722"/>
            <a:ext cx="5073821" cy="5994747"/>
            <a:chOff x="0" y="0"/>
            <a:chExt cx="2732090" cy="3227979"/>
          </a:xfrm>
        </p:grpSpPr>
        <p:sp>
          <p:nvSpPr>
            <p:cNvPr id="6" name="Freeform 6"/>
            <p:cNvSpPr/>
            <p:nvPr/>
          </p:nvSpPr>
          <p:spPr>
            <a:xfrm>
              <a:off x="0" y="0"/>
              <a:ext cx="2732090" cy="3227979"/>
            </a:xfrm>
            <a:custGeom>
              <a:avLst/>
              <a:gdLst/>
              <a:ahLst/>
              <a:cxnLst/>
              <a:rect l="l" t="t" r="r" b="b"/>
              <a:pathLst>
                <a:path w="2732090" h="3227979">
                  <a:moveTo>
                    <a:pt x="77819" y="0"/>
                  </a:moveTo>
                  <a:lnTo>
                    <a:pt x="2654271" y="0"/>
                  </a:lnTo>
                  <a:cubicBezTo>
                    <a:pt x="2674910" y="0"/>
                    <a:pt x="2694703" y="8199"/>
                    <a:pt x="2709297" y="22793"/>
                  </a:cubicBezTo>
                  <a:cubicBezTo>
                    <a:pt x="2723891" y="37386"/>
                    <a:pt x="2732090" y="57180"/>
                    <a:pt x="2732090" y="77819"/>
                  </a:cubicBezTo>
                  <a:lnTo>
                    <a:pt x="2732090" y="3150160"/>
                  </a:lnTo>
                  <a:cubicBezTo>
                    <a:pt x="2732090" y="3170799"/>
                    <a:pt x="2723891" y="3190592"/>
                    <a:pt x="2709297" y="3205186"/>
                  </a:cubicBezTo>
                  <a:cubicBezTo>
                    <a:pt x="2694703" y="3219780"/>
                    <a:pt x="2674910" y="3227979"/>
                    <a:pt x="2654271" y="3227979"/>
                  </a:cubicBezTo>
                  <a:lnTo>
                    <a:pt x="77819" y="3227979"/>
                  </a:lnTo>
                  <a:cubicBezTo>
                    <a:pt x="57180" y="3227979"/>
                    <a:pt x="37386" y="3219780"/>
                    <a:pt x="22793" y="3205186"/>
                  </a:cubicBezTo>
                  <a:cubicBezTo>
                    <a:pt x="8199" y="3190592"/>
                    <a:pt x="0" y="3170799"/>
                    <a:pt x="0" y="3150160"/>
                  </a:cubicBezTo>
                  <a:lnTo>
                    <a:pt x="0" y="77819"/>
                  </a:lnTo>
                  <a:cubicBezTo>
                    <a:pt x="0" y="57180"/>
                    <a:pt x="8199" y="37386"/>
                    <a:pt x="22793" y="22793"/>
                  </a:cubicBezTo>
                  <a:cubicBezTo>
                    <a:pt x="37386" y="8199"/>
                    <a:pt x="57180" y="0"/>
                    <a:pt x="77819" y="0"/>
                  </a:cubicBezTo>
                  <a:close/>
                </a:path>
              </a:pathLst>
            </a:custGeom>
            <a:solidFill>
              <a:srgbClr val="F5F5F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6607090" y="3995769"/>
            <a:ext cx="5073821" cy="5942700"/>
            <a:chOff x="0" y="0"/>
            <a:chExt cx="2732090" cy="3199953"/>
          </a:xfrm>
        </p:grpSpPr>
        <p:sp>
          <p:nvSpPr>
            <p:cNvPr id="9" name="Freeform 9"/>
            <p:cNvSpPr/>
            <p:nvPr/>
          </p:nvSpPr>
          <p:spPr>
            <a:xfrm>
              <a:off x="0" y="0"/>
              <a:ext cx="2732090" cy="3199953"/>
            </a:xfrm>
            <a:custGeom>
              <a:avLst/>
              <a:gdLst/>
              <a:ahLst/>
              <a:cxnLst/>
              <a:rect l="l" t="t" r="r" b="b"/>
              <a:pathLst>
                <a:path w="2732090" h="3199953">
                  <a:moveTo>
                    <a:pt x="77819" y="0"/>
                  </a:moveTo>
                  <a:lnTo>
                    <a:pt x="2654271" y="0"/>
                  </a:lnTo>
                  <a:cubicBezTo>
                    <a:pt x="2674910" y="0"/>
                    <a:pt x="2694703" y="8199"/>
                    <a:pt x="2709297" y="22793"/>
                  </a:cubicBezTo>
                  <a:cubicBezTo>
                    <a:pt x="2723891" y="37386"/>
                    <a:pt x="2732090" y="57180"/>
                    <a:pt x="2732090" y="77819"/>
                  </a:cubicBezTo>
                  <a:lnTo>
                    <a:pt x="2732090" y="3122135"/>
                  </a:lnTo>
                  <a:cubicBezTo>
                    <a:pt x="2732090" y="3165113"/>
                    <a:pt x="2697249" y="3199953"/>
                    <a:pt x="2654271" y="3199953"/>
                  </a:cubicBezTo>
                  <a:lnTo>
                    <a:pt x="77819" y="3199953"/>
                  </a:lnTo>
                  <a:cubicBezTo>
                    <a:pt x="57180" y="3199953"/>
                    <a:pt x="37386" y="3191755"/>
                    <a:pt x="22793" y="3177161"/>
                  </a:cubicBezTo>
                  <a:cubicBezTo>
                    <a:pt x="8199" y="3162567"/>
                    <a:pt x="0" y="3142773"/>
                    <a:pt x="0" y="3122135"/>
                  </a:cubicBezTo>
                  <a:lnTo>
                    <a:pt x="0" y="77819"/>
                  </a:lnTo>
                  <a:cubicBezTo>
                    <a:pt x="0" y="57180"/>
                    <a:pt x="8199" y="37386"/>
                    <a:pt x="22793" y="22793"/>
                  </a:cubicBezTo>
                  <a:cubicBezTo>
                    <a:pt x="37386" y="8199"/>
                    <a:pt x="57180" y="0"/>
                    <a:pt x="77819" y="0"/>
                  </a:cubicBezTo>
                  <a:close/>
                </a:path>
              </a:pathLst>
            </a:custGeom>
            <a:solidFill>
              <a:srgbClr val="F5F5F5"/>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grpSp>
        <p:nvGrpSpPr>
          <p:cNvPr id="11" name="Group 11"/>
          <p:cNvGrpSpPr/>
          <p:nvPr/>
        </p:nvGrpSpPr>
        <p:grpSpPr>
          <a:xfrm>
            <a:off x="1028444" y="3995769"/>
            <a:ext cx="5073821" cy="5942700"/>
            <a:chOff x="0" y="0"/>
            <a:chExt cx="2732090" cy="3199953"/>
          </a:xfrm>
        </p:grpSpPr>
        <p:sp>
          <p:nvSpPr>
            <p:cNvPr id="12" name="Freeform 12"/>
            <p:cNvSpPr/>
            <p:nvPr/>
          </p:nvSpPr>
          <p:spPr>
            <a:xfrm>
              <a:off x="0" y="0"/>
              <a:ext cx="2732090" cy="3199953"/>
            </a:xfrm>
            <a:custGeom>
              <a:avLst/>
              <a:gdLst/>
              <a:ahLst/>
              <a:cxnLst/>
              <a:rect l="l" t="t" r="r" b="b"/>
              <a:pathLst>
                <a:path w="2732090" h="3199953">
                  <a:moveTo>
                    <a:pt x="77819" y="0"/>
                  </a:moveTo>
                  <a:lnTo>
                    <a:pt x="2654271" y="0"/>
                  </a:lnTo>
                  <a:cubicBezTo>
                    <a:pt x="2674910" y="0"/>
                    <a:pt x="2694703" y="8199"/>
                    <a:pt x="2709297" y="22793"/>
                  </a:cubicBezTo>
                  <a:cubicBezTo>
                    <a:pt x="2723891" y="37386"/>
                    <a:pt x="2732090" y="57180"/>
                    <a:pt x="2732090" y="77819"/>
                  </a:cubicBezTo>
                  <a:lnTo>
                    <a:pt x="2732090" y="3122135"/>
                  </a:lnTo>
                  <a:cubicBezTo>
                    <a:pt x="2732090" y="3165113"/>
                    <a:pt x="2697249" y="3199953"/>
                    <a:pt x="2654271" y="3199953"/>
                  </a:cubicBezTo>
                  <a:lnTo>
                    <a:pt x="77819" y="3199953"/>
                  </a:lnTo>
                  <a:cubicBezTo>
                    <a:pt x="57180" y="3199953"/>
                    <a:pt x="37386" y="3191755"/>
                    <a:pt x="22793" y="3177161"/>
                  </a:cubicBezTo>
                  <a:cubicBezTo>
                    <a:pt x="8199" y="3162567"/>
                    <a:pt x="0" y="3142773"/>
                    <a:pt x="0" y="3122135"/>
                  </a:cubicBezTo>
                  <a:lnTo>
                    <a:pt x="0" y="77819"/>
                  </a:lnTo>
                  <a:cubicBezTo>
                    <a:pt x="0" y="57180"/>
                    <a:pt x="8199" y="37386"/>
                    <a:pt x="22793" y="22793"/>
                  </a:cubicBezTo>
                  <a:cubicBezTo>
                    <a:pt x="37386" y="8199"/>
                    <a:pt x="57180" y="0"/>
                    <a:pt x="77819" y="0"/>
                  </a:cubicBezTo>
                  <a:close/>
                </a:path>
              </a:pathLst>
            </a:custGeom>
            <a:solidFill>
              <a:srgbClr val="F5F5F5"/>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sp>
        <p:nvSpPr>
          <p:cNvPr id="14" name="Freeform 14"/>
          <p:cNvSpPr/>
          <p:nvPr/>
        </p:nvSpPr>
        <p:spPr>
          <a:xfrm>
            <a:off x="1934488" y="4454663"/>
            <a:ext cx="3261732" cy="1630866"/>
          </a:xfrm>
          <a:custGeom>
            <a:avLst/>
            <a:gdLst/>
            <a:ahLst/>
            <a:cxnLst/>
            <a:rect l="l" t="t" r="r" b="b"/>
            <a:pathLst>
              <a:path w="3261732" h="1630866">
                <a:moveTo>
                  <a:pt x="0" y="0"/>
                </a:moveTo>
                <a:lnTo>
                  <a:pt x="3261732" y="0"/>
                </a:lnTo>
                <a:lnTo>
                  <a:pt x="3261732" y="1630866"/>
                </a:lnTo>
                <a:lnTo>
                  <a:pt x="0" y="1630866"/>
                </a:lnTo>
                <a:lnTo>
                  <a:pt x="0" y="0"/>
                </a:lnTo>
                <a:close/>
              </a:path>
            </a:pathLst>
          </a:custGeom>
          <a:blipFill>
            <a:blip r:embed="rId2"/>
            <a:stretch>
              <a:fillRect/>
            </a:stretch>
          </a:blipFill>
        </p:spPr>
      </p:sp>
      <p:sp>
        <p:nvSpPr>
          <p:cNvPr id="15" name="Freeform 15"/>
          <p:cNvSpPr/>
          <p:nvPr/>
        </p:nvSpPr>
        <p:spPr>
          <a:xfrm>
            <a:off x="7350656" y="4454663"/>
            <a:ext cx="3586687" cy="1757477"/>
          </a:xfrm>
          <a:custGeom>
            <a:avLst/>
            <a:gdLst/>
            <a:ahLst/>
            <a:cxnLst/>
            <a:rect l="l" t="t" r="r" b="b"/>
            <a:pathLst>
              <a:path w="3586687" h="1757477">
                <a:moveTo>
                  <a:pt x="0" y="0"/>
                </a:moveTo>
                <a:lnTo>
                  <a:pt x="3586688" y="0"/>
                </a:lnTo>
                <a:lnTo>
                  <a:pt x="3586688" y="1757476"/>
                </a:lnTo>
                <a:lnTo>
                  <a:pt x="0" y="1757476"/>
                </a:lnTo>
                <a:lnTo>
                  <a:pt x="0" y="0"/>
                </a:lnTo>
                <a:close/>
              </a:path>
            </a:pathLst>
          </a:custGeom>
          <a:blipFill>
            <a:blip r:embed="rId3"/>
            <a:stretch>
              <a:fillRect/>
            </a:stretch>
          </a:blipFill>
        </p:spPr>
      </p:sp>
      <p:sp>
        <p:nvSpPr>
          <p:cNvPr id="16" name="Freeform 16"/>
          <p:cNvSpPr/>
          <p:nvPr/>
        </p:nvSpPr>
        <p:spPr>
          <a:xfrm>
            <a:off x="12414528" y="4374788"/>
            <a:ext cx="1923270" cy="1790616"/>
          </a:xfrm>
          <a:custGeom>
            <a:avLst/>
            <a:gdLst/>
            <a:ahLst/>
            <a:cxnLst/>
            <a:rect l="l" t="t" r="r" b="b"/>
            <a:pathLst>
              <a:path w="1923270" h="1790616">
                <a:moveTo>
                  <a:pt x="0" y="0"/>
                </a:moveTo>
                <a:lnTo>
                  <a:pt x="1923270" y="0"/>
                </a:lnTo>
                <a:lnTo>
                  <a:pt x="1923270" y="1790616"/>
                </a:lnTo>
                <a:lnTo>
                  <a:pt x="0" y="1790616"/>
                </a:lnTo>
                <a:lnTo>
                  <a:pt x="0" y="0"/>
                </a:lnTo>
                <a:close/>
              </a:path>
            </a:pathLst>
          </a:custGeom>
          <a:blipFill>
            <a:blip r:embed="rId4">
              <a:extLst>
                <a:ext uri="{96DAC541-7B7A-43D3-8B79-37D633B846F1}">
                  <asvg:svgBlip xmlns:asvg="http://schemas.microsoft.com/office/drawing/2016/SVG/main" r:embed="rId5"/>
                </a:ext>
              </a:extLst>
            </a:blip>
            <a:stretch>
              <a:fillRect r="-300423"/>
            </a:stretch>
          </a:blipFill>
        </p:spPr>
      </p:sp>
      <p:sp>
        <p:nvSpPr>
          <p:cNvPr id="17" name="Freeform 17"/>
          <p:cNvSpPr/>
          <p:nvPr/>
        </p:nvSpPr>
        <p:spPr>
          <a:xfrm>
            <a:off x="14337798" y="4170269"/>
            <a:ext cx="2496029" cy="1365207"/>
          </a:xfrm>
          <a:custGeom>
            <a:avLst/>
            <a:gdLst/>
            <a:ahLst/>
            <a:cxnLst/>
            <a:rect l="l" t="t" r="r" b="b"/>
            <a:pathLst>
              <a:path w="2496029" h="1365207">
                <a:moveTo>
                  <a:pt x="0" y="0"/>
                </a:moveTo>
                <a:lnTo>
                  <a:pt x="2496030" y="0"/>
                </a:lnTo>
                <a:lnTo>
                  <a:pt x="2496030" y="1365207"/>
                </a:lnTo>
                <a:lnTo>
                  <a:pt x="0" y="1365207"/>
                </a:lnTo>
                <a:lnTo>
                  <a:pt x="0" y="0"/>
                </a:lnTo>
                <a:close/>
              </a:path>
            </a:pathLst>
          </a:custGeom>
          <a:blipFill>
            <a:blip r:embed="rId4">
              <a:extLst>
                <a:ext uri="{96DAC541-7B7A-43D3-8B79-37D633B846F1}">
                  <asvg:svgBlip xmlns:asvg="http://schemas.microsoft.com/office/drawing/2016/SVG/main" r:embed="rId5"/>
                </a:ext>
              </a:extLst>
            </a:blip>
            <a:stretch>
              <a:fillRect l="-67228" r="-68009"/>
            </a:stretch>
          </a:blipFill>
        </p:spPr>
      </p:sp>
      <p:sp>
        <p:nvSpPr>
          <p:cNvPr id="18" name="Freeform 18"/>
          <p:cNvSpPr/>
          <p:nvPr/>
        </p:nvSpPr>
        <p:spPr>
          <a:xfrm>
            <a:off x="14842623" y="5061970"/>
            <a:ext cx="1738019" cy="1365207"/>
          </a:xfrm>
          <a:custGeom>
            <a:avLst/>
            <a:gdLst/>
            <a:ahLst/>
            <a:cxnLst/>
            <a:rect l="l" t="t" r="r" b="b"/>
            <a:pathLst>
              <a:path w="1738019" h="1365207">
                <a:moveTo>
                  <a:pt x="0" y="0"/>
                </a:moveTo>
                <a:lnTo>
                  <a:pt x="1738019" y="0"/>
                </a:lnTo>
                <a:lnTo>
                  <a:pt x="1738019" y="1365207"/>
                </a:lnTo>
                <a:lnTo>
                  <a:pt x="0" y="1365207"/>
                </a:lnTo>
                <a:lnTo>
                  <a:pt x="0" y="0"/>
                </a:lnTo>
                <a:close/>
              </a:path>
            </a:pathLst>
          </a:custGeom>
          <a:blipFill>
            <a:blip r:embed="rId4">
              <a:extLst>
                <a:ext uri="{96DAC541-7B7A-43D3-8B79-37D633B846F1}">
                  <asvg:svgBlip xmlns:asvg="http://schemas.microsoft.com/office/drawing/2016/SVG/main" r:embed="rId5"/>
                </a:ext>
              </a:extLst>
            </a:blip>
            <a:stretch>
              <a:fillRect l="-237832"/>
            </a:stretch>
          </a:blipFill>
        </p:spPr>
      </p:sp>
      <p:sp>
        <p:nvSpPr>
          <p:cNvPr id="19" name="TextBox 19"/>
          <p:cNvSpPr txBox="1"/>
          <p:nvPr/>
        </p:nvSpPr>
        <p:spPr>
          <a:xfrm>
            <a:off x="3319799" y="628725"/>
            <a:ext cx="11648401" cy="1154579"/>
          </a:xfrm>
          <a:prstGeom prst="rect">
            <a:avLst/>
          </a:prstGeom>
        </p:spPr>
        <p:txBody>
          <a:bodyPr lIns="0" tIns="0" rIns="0" bIns="0" rtlCol="0" anchor="t">
            <a:spAutoFit/>
          </a:bodyPr>
          <a:lstStyle/>
          <a:p>
            <a:pPr marL="0" lvl="0" indent="0" algn="ctr">
              <a:lnSpc>
                <a:spcPts val="8000"/>
              </a:lnSpc>
            </a:pPr>
            <a:r>
              <a:rPr lang="en-US" sz="8000">
                <a:solidFill>
                  <a:srgbClr val="1A1A1A"/>
                </a:solidFill>
                <a:latin typeface="Telegraf Bold"/>
              </a:rPr>
              <a:t>Proposed Solution</a:t>
            </a:r>
          </a:p>
        </p:txBody>
      </p:sp>
      <p:sp>
        <p:nvSpPr>
          <p:cNvPr id="20" name="TextBox 20"/>
          <p:cNvSpPr txBox="1"/>
          <p:nvPr/>
        </p:nvSpPr>
        <p:spPr>
          <a:xfrm>
            <a:off x="1570592" y="1821249"/>
            <a:ext cx="14899926" cy="1291379"/>
          </a:xfrm>
          <a:prstGeom prst="rect">
            <a:avLst/>
          </a:prstGeom>
        </p:spPr>
        <p:txBody>
          <a:bodyPr lIns="0" tIns="0" rIns="0" bIns="0" rtlCol="0" anchor="t">
            <a:spAutoFit/>
          </a:bodyPr>
          <a:lstStyle/>
          <a:p>
            <a:pPr marL="0" lvl="0" indent="0" algn="ctr">
              <a:lnSpc>
                <a:spcPts val="3359"/>
              </a:lnSpc>
            </a:pPr>
            <a:r>
              <a:rPr lang="en-US" sz="2400" dirty="0" err="1">
                <a:solidFill>
                  <a:srgbClr val="1A1A1A"/>
                </a:solidFill>
                <a:latin typeface="Poppins"/>
              </a:rPr>
              <a:t>MedStream</a:t>
            </a:r>
            <a:r>
              <a:rPr lang="en-US" sz="2400" dirty="0">
                <a:solidFill>
                  <a:srgbClr val="1A1A1A"/>
                </a:solidFill>
                <a:latin typeface="Poppins"/>
              </a:rPr>
              <a:t> Analytics is an innovative introduce real-time data analytics into the healthcare industry, dramatically reducing latency and enabling timely interventions. By embracing cutting-edge technologies such as Apache </a:t>
            </a:r>
            <a:r>
              <a:rPr lang="en-US" sz="2400" dirty="0" err="1">
                <a:solidFill>
                  <a:srgbClr val="1A1A1A"/>
                </a:solidFill>
                <a:latin typeface="Poppins"/>
              </a:rPr>
              <a:t>Flink</a:t>
            </a:r>
            <a:r>
              <a:rPr lang="en-US" sz="2400" dirty="0">
                <a:solidFill>
                  <a:srgbClr val="1A1A1A"/>
                </a:solidFill>
                <a:latin typeface="Poppins"/>
              </a:rPr>
              <a:t>, Kafka, and Digital Twins:</a:t>
            </a:r>
          </a:p>
        </p:txBody>
      </p:sp>
      <p:sp>
        <p:nvSpPr>
          <p:cNvPr id="21" name="TextBox 21"/>
          <p:cNvSpPr txBox="1"/>
          <p:nvPr/>
        </p:nvSpPr>
        <p:spPr>
          <a:xfrm>
            <a:off x="1151589" y="6360502"/>
            <a:ext cx="4827531" cy="3138282"/>
          </a:xfrm>
          <a:prstGeom prst="rect">
            <a:avLst/>
          </a:prstGeom>
        </p:spPr>
        <p:txBody>
          <a:bodyPr lIns="0" tIns="0" rIns="0" bIns="0" rtlCol="0" anchor="t">
            <a:spAutoFit/>
          </a:bodyPr>
          <a:lstStyle/>
          <a:p>
            <a:pPr algn="ctr">
              <a:lnSpc>
                <a:spcPts val="3640"/>
              </a:lnSpc>
            </a:pPr>
            <a:r>
              <a:rPr lang="en-US" sz="2600">
                <a:solidFill>
                  <a:srgbClr val="1A1A1A"/>
                </a:solidFill>
                <a:latin typeface="Poppins"/>
              </a:rPr>
              <a:t>It enables seamless and real-time data streaming from medical devices, sensors, and patient records. </a:t>
            </a:r>
          </a:p>
          <a:p>
            <a:pPr algn="ctr">
              <a:lnSpc>
                <a:spcPts val="3640"/>
              </a:lnSpc>
            </a:pPr>
            <a:r>
              <a:rPr lang="en-US" sz="2600">
                <a:solidFill>
                  <a:srgbClr val="1A1A1A"/>
                </a:solidFill>
                <a:latin typeface="Poppins"/>
              </a:rPr>
              <a:t>It ensures that data flows continuously and reliably to our analytics pipeline.</a:t>
            </a:r>
          </a:p>
        </p:txBody>
      </p:sp>
      <p:sp>
        <p:nvSpPr>
          <p:cNvPr id="22" name="TextBox 22"/>
          <p:cNvSpPr txBox="1"/>
          <p:nvPr/>
        </p:nvSpPr>
        <p:spPr>
          <a:xfrm>
            <a:off x="6845090" y="6612343"/>
            <a:ext cx="4597821" cy="2691899"/>
          </a:xfrm>
          <a:prstGeom prst="rect">
            <a:avLst/>
          </a:prstGeom>
        </p:spPr>
        <p:txBody>
          <a:bodyPr lIns="0" tIns="0" rIns="0" bIns="0" rtlCol="0" anchor="t">
            <a:spAutoFit/>
          </a:bodyPr>
          <a:lstStyle/>
          <a:p>
            <a:pPr marL="0" lvl="0" indent="0" algn="ctr">
              <a:lnSpc>
                <a:spcPts val="3634"/>
              </a:lnSpc>
            </a:pPr>
            <a:r>
              <a:rPr lang="en-US" sz="2596">
                <a:solidFill>
                  <a:srgbClr val="1A1A1A"/>
                </a:solidFill>
                <a:latin typeface="Poppins"/>
              </a:rPr>
              <a:t>Apache Flink’s stream processing capabilities allow us to process incoming healthcare data instantly, providing immediate insights.</a:t>
            </a:r>
          </a:p>
        </p:txBody>
      </p:sp>
      <p:sp>
        <p:nvSpPr>
          <p:cNvPr id="23" name="TextBox 23"/>
          <p:cNvSpPr txBox="1"/>
          <p:nvPr/>
        </p:nvSpPr>
        <p:spPr>
          <a:xfrm>
            <a:off x="12414528" y="6568253"/>
            <a:ext cx="4615723" cy="2690047"/>
          </a:xfrm>
          <a:prstGeom prst="rect">
            <a:avLst/>
          </a:prstGeom>
        </p:spPr>
        <p:txBody>
          <a:bodyPr lIns="0" tIns="0" rIns="0" bIns="0" rtlCol="0" anchor="t">
            <a:spAutoFit/>
          </a:bodyPr>
          <a:lstStyle/>
          <a:p>
            <a:pPr algn="ctr">
              <a:lnSpc>
                <a:spcPts val="3640"/>
              </a:lnSpc>
            </a:pPr>
            <a:r>
              <a:rPr lang="en-US" sz="2600">
                <a:solidFill>
                  <a:srgbClr val="1A1A1A"/>
                </a:solidFill>
                <a:latin typeface="Poppins"/>
              </a:rPr>
              <a:t>Digital Twin technology helps us to create virtual representations of healthcare assets.</a:t>
            </a:r>
          </a:p>
          <a:p>
            <a:pPr algn="ctr">
              <a:lnSpc>
                <a:spcPts val="3640"/>
              </a:lnSpc>
            </a:pPr>
            <a:r>
              <a:rPr lang="en-US" sz="2600">
                <a:solidFill>
                  <a:srgbClr val="1A1A1A"/>
                </a:solidFill>
                <a:latin typeface="Poppins"/>
              </a:rPr>
              <a:t>Simulate real-time data of a Vital Signs Monitor.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50593" y="191966"/>
            <a:ext cx="12789302" cy="5314021"/>
          </a:xfrm>
          <a:custGeom>
            <a:avLst/>
            <a:gdLst/>
            <a:ahLst/>
            <a:cxnLst/>
            <a:rect l="l" t="t" r="r" b="b"/>
            <a:pathLst>
              <a:path w="12789302" h="5314021">
                <a:moveTo>
                  <a:pt x="0" y="0"/>
                </a:moveTo>
                <a:lnTo>
                  <a:pt x="12789302" y="0"/>
                </a:lnTo>
                <a:lnTo>
                  <a:pt x="12789302" y="5314021"/>
                </a:lnTo>
                <a:lnTo>
                  <a:pt x="0" y="5314021"/>
                </a:lnTo>
                <a:lnTo>
                  <a:pt x="0" y="0"/>
                </a:lnTo>
                <a:close/>
              </a:path>
            </a:pathLst>
          </a:custGeom>
          <a:blipFill>
            <a:blip r:embed="rId2"/>
            <a:stretch>
              <a:fillRect t="-619"/>
            </a:stretch>
          </a:blipFill>
        </p:spPr>
      </p:sp>
      <p:sp>
        <p:nvSpPr>
          <p:cNvPr id="3" name="Freeform 3"/>
          <p:cNvSpPr/>
          <p:nvPr/>
        </p:nvSpPr>
        <p:spPr>
          <a:xfrm>
            <a:off x="0" y="5922557"/>
            <a:ext cx="18288000" cy="4364443"/>
          </a:xfrm>
          <a:custGeom>
            <a:avLst/>
            <a:gdLst/>
            <a:ahLst/>
            <a:cxnLst/>
            <a:rect l="l" t="t" r="r" b="b"/>
            <a:pathLst>
              <a:path w="18288000" h="4364443">
                <a:moveTo>
                  <a:pt x="0" y="0"/>
                </a:moveTo>
                <a:lnTo>
                  <a:pt x="18288000" y="0"/>
                </a:lnTo>
                <a:lnTo>
                  <a:pt x="18288000" y="4364443"/>
                </a:lnTo>
                <a:lnTo>
                  <a:pt x="0" y="4364443"/>
                </a:lnTo>
                <a:lnTo>
                  <a:pt x="0" y="0"/>
                </a:lnTo>
                <a:close/>
              </a:path>
            </a:pathLst>
          </a:custGeom>
          <a:blipFill>
            <a:blip r:embed="rId3"/>
            <a:stretch>
              <a:fillRect t="-1885"/>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40ACD"/>
        </a:solidFill>
        <a:effectLst/>
      </p:bgPr>
    </p:bg>
    <p:spTree>
      <p:nvGrpSpPr>
        <p:cNvPr id="1" name=""/>
        <p:cNvGrpSpPr/>
        <p:nvPr/>
      </p:nvGrpSpPr>
      <p:grpSpPr>
        <a:xfrm>
          <a:off x="0" y="0"/>
          <a:ext cx="0" cy="0"/>
          <a:chOff x="0" y="0"/>
          <a:chExt cx="0" cy="0"/>
        </a:xfrm>
      </p:grpSpPr>
      <p:grpSp>
        <p:nvGrpSpPr>
          <p:cNvPr id="2" name="Group 2"/>
          <p:cNvGrpSpPr/>
          <p:nvPr/>
        </p:nvGrpSpPr>
        <p:grpSpPr>
          <a:xfrm>
            <a:off x="8551464" y="288031"/>
            <a:ext cx="9218075" cy="9727398"/>
            <a:chOff x="0" y="0"/>
            <a:chExt cx="2427806" cy="2561949"/>
          </a:xfrm>
        </p:grpSpPr>
        <p:sp>
          <p:nvSpPr>
            <p:cNvPr id="3" name="Freeform 3"/>
            <p:cNvSpPr/>
            <p:nvPr/>
          </p:nvSpPr>
          <p:spPr>
            <a:xfrm>
              <a:off x="0" y="0"/>
              <a:ext cx="2427806" cy="2561948"/>
            </a:xfrm>
            <a:custGeom>
              <a:avLst/>
              <a:gdLst/>
              <a:ahLst/>
              <a:cxnLst/>
              <a:rect l="l" t="t" r="r" b="b"/>
              <a:pathLst>
                <a:path w="2427806" h="2561948">
                  <a:moveTo>
                    <a:pt x="42833" y="0"/>
                  </a:moveTo>
                  <a:lnTo>
                    <a:pt x="2384973" y="0"/>
                  </a:lnTo>
                  <a:cubicBezTo>
                    <a:pt x="2408629" y="0"/>
                    <a:pt x="2427806" y="19177"/>
                    <a:pt x="2427806" y="42833"/>
                  </a:cubicBezTo>
                  <a:lnTo>
                    <a:pt x="2427806" y="2519115"/>
                  </a:lnTo>
                  <a:cubicBezTo>
                    <a:pt x="2427806" y="2530475"/>
                    <a:pt x="2423293" y="2541370"/>
                    <a:pt x="2415260" y="2549403"/>
                  </a:cubicBezTo>
                  <a:cubicBezTo>
                    <a:pt x="2407227" y="2557436"/>
                    <a:pt x="2396333" y="2561948"/>
                    <a:pt x="2384973" y="2561948"/>
                  </a:cubicBezTo>
                  <a:lnTo>
                    <a:pt x="42833" y="2561948"/>
                  </a:lnTo>
                  <a:cubicBezTo>
                    <a:pt x="19177" y="2561948"/>
                    <a:pt x="0" y="2542772"/>
                    <a:pt x="0" y="2519115"/>
                  </a:cubicBezTo>
                  <a:lnTo>
                    <a:pt x="0" y="42833"/>
                  </a:lnTo>
                  <a:cubicBezTo>
                    <a:pt x="0" y="31473"/>
                    <a:pt x="4513" y="20578"/>
                    <a:pt x="12545" y="12545"/>
                  </a:cubicBezTo>
                  <a:cubicBezTo>
                    <a:pt x="20578" y="4513"/>
                    <a:pt x="31473" y="0"/>
                    <a:pt x="42833" y="0"/>
                  </a:cubicBezTo>
                  <a:close/>
                </a:path>
              </a:pathLst>
            </a:custGeom>
            <a:solidFill>
              <a:srgbClr val="DDDD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pic>
        <p:nvPicPr>
          <p:cNvPr id="5" name="Picture 5">
            <a:hlinkClick r:id="" action="ppaction://media"/>
          </p:cNvPr>
          <p:cNvPicPr>
            <a:picLocks noChangeAspect="1"/>
          </p:cNvPicPr>
          <p:nvPr>
            <a:videoFile r:link="rId1"/>
            <p:extLst>
              <p:ext uri="{DAA4B4D4-6D71-4841-9C94-3DE7FCFB9230}">
                <p14:media xmlns:p14="http://schemas.microsoft.com/office/powerpoint/2010/main" r:embed="rId2">
                  <p14:trim st="4020"/>
                </p14:media>
              </p:ext>
            </p:extLst>
          </p:nvPr>
        </p:nvPicPr>
        <p:blipFill>
          <a:blip r:embed="rId4"/>
          <a:srcRect r="42431"/>
          <a:stretch>
            <a:fillRect/>
          </a:stretch>
        </p:blipFill>
        <p:spPr>
          <a:xfrm>
            <a:off x="8921799" y="552070"/>
            <a:ext cx="8428027" cy="9149941"/>
          </a:xfrm>
          <a:prstGeom prst="rect">
            <a:avLst/>
          </a:prstGeom>
          <a:ln cap="rnd">
            <a:noFill/>
            <a:prstDash val="lgDash"/>
          </a:ln>
        </p:spPr>
      </p:pic>
      <p:sp>
        <p:nvSpPr>
          <p:cNvPr id="6" name="TextBox 6"/>
          <p:cNvSpPr txBox="1"/>
          <p:nvPr/>
        </p:nvSpPr>
        <p:spPr>
          <a:xfrm>
            <a:off x="436164" y="183256"/>
            <a:ext cx="8115300" cy="957968"/>
          </a:xfrm>
          <a:prstGeom prst="rect">
            <a:avLst/>
          </a:prstGeom>
        </p:spPr>
        <p:txBody>
          <a:bodyPr lIns="0" tIns="0" rIns="0" bIns="0" rtlCol="0" anchor="t">
            <a:spAutoFit/>
          </a:bodyPr>
          <a:lstStyle/>
          <a:p>
            <a:pPr>
              <a:lnSpc>
                <a:spcPts val="7944"/>
              </a:lnSpc>
            </a:pPr>
            <a:r>
              <a:rPr lang="en-US" sz="5674" spc="-141">
                <a:solidFill>
                  <a:srgbClr val="FFFFFF"/>
                </a:solidFill>
                <a:latin typeface="Poppins Bold"/>
              </a:rPr>
              <a:t>Apache Kafka:</a:t>
            </a:r>
          </a:p>
        </p:txBody>
      </p:sp>
      <p:grpSp>
        <p:nvGrpSpPr>
          <p:cNvPr id="7" name="Group 7"/>
          <p:cNvGrpSpPr/>
          <p:nvPr/>
        </p:nvGrpSpPr>
        <p:grpSpPr>
          <a:xfrm>
            <a:off x="436164" y="1241336"/>
            <a:ext cx="7894344" cy="3885704"/>
            <a:chOff x="0" y="0"/>
            <a:chExt cx="4250851" cy="2092327"/>
          </a:xfrm>
        </p:grpSpPr>
        <p:sp>
          <p:nvSpPr>
            <p:cNvPr id="8" name="Freeform 8"/>
            <p:cNvSpPr/>
            <p:nvPr/>
          </p:nvSpPr>
          <p:spPr>
            <a:xfrm>
              <a:off x="0" y="0"/>
              <a:ext cx="4250851" cy="2092327"/>
            </a:xfrm>
            <a:custGeom>
              <a:avLst/>
              <a:gdLst/>
              <a:ahLst/>
              <a:cxnLst/>
              <a:rect l="l" t="t" r="r" b="b"/>
              <a:pathLst>
                <a:path w="4250851" h="2092327">
                  <a:moveTo>
                    <a:pt x="50015" y="0"/>
                  </a:moveTo>
                  <a:lnTo>
                    <a:pt x="4200835" y="0"/>
                  </a:lnTo>
                  <a:cubicBezTo>
                    <a:pt x="4228458" y="0"/>
                    <a:pt x="4250851" y="22393"/>
                    <a:pt x="4250851" y="50015"/>
                  </a:cubicBezTo>
                  <a:lnTo>
                    <a:pt x="4250851" y="2042312"/>
                  </a:lnTo>
                  <a:cubicBezTo>
                    <a:pt x="4250851" y="2069935"/>
                    <a:pt x="4228458" y="2092327"/>
                    <a:pt x="4200835" y="2092327"/>
                  </a:cubicBezTo>
                  <a:lnTo>
                    <a:pt x="50015" y="2092327"/>
                  </a:lnTo>
                  <a:cubicBezTo>
                    <a:pt x="22393" y="2092327"/>
                    <a:pt x="0" y="2069935"/>
                    <a:pt x="0" y="2042312"/>
                  </a:cubicBezTo>
                  <a:lnTo>
                    <a:pt x="0" y="50015"/>
                  </a:lnTo>
                  <a:cubicBezTo>
                    <a:pt x="0" y="22393"/>
                    <a:pt x="22393" y="0"/>
                    <a:pt x="50015" y="0"/>
                  </a:cubicBezTo>
                  <a:close/>
                </a:path>
              </a:pathLst>
            </a:custGeom>
            <a:solidFill>
              <a:srgbClr val="F5F5F5"/>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a:off x="436164" y="5423308"/>
            <a:ext cx="7894344" cy="4567431"/>
            <a:chOff x="0" y="0"/>
            <a:chExt cx="4250851" cy="2459415"/>
          </a:xfrm>
        </p:grpSpPr>
        <p:sp>
          <p:nvSpPr>
            <p:cNvPr id="11" name="Freeform 11"/>
            <p:cNvSpPr/>
            <p:nvPr/>
          </p:nvSpPr>
          <p:spPr>
            <a:xfrm>
              <a:off x="0" y="0"/>
              <a:ext cx="4250851" cy="2459415"/>
            </a:xfrm>
            <a:custGeom>
              <a:avLst/>
              <a:gdLst/>
              <a:ahLst/>
              <a:cxnLst/>
              <a:rect l="l" t="t" r="r" b="b"/>
              <a:pathLst>
                <a:path w="4250851" h="2459415">
                  <a:moveTo>
                    <a:pt x="50015" y="0"/>
                  </a:moveTo>
                  <a:lnTo>
                    <a:pt x="4200835" y="0"/>
                  </a:lnTo>
                  <a:cubicBezTo>
                    <a:pt x="4228458" y="0"/>
                    <a:pt x="4250851" y="22393"/>
                    <a:pt x="4250851" y="50015"/>
                  </a:cubicBezTo>
                  <a:lnTo>
                    <a:pt x="4250851" y="2409400"/>
                  </a:lnTo>
                  <a:cubicBezTo>
                    <a:pt x="4250851" y="2437023"/>
                    <a:pt x="4228458" y="2459415"/>
                    <a:pt x="4200835" y="2459415"/>
                  </a:cubicBezTo>
                  <a:lnTo>
                    <a:pt x="50015" y="2459415"/>
                  </a:lnTo>
                  <a:cubicBezTo>
                    <a:pt x="22393" y="2459415"/>
                    <a:pt x="0" y="2437023"/>
                    <a:pt x="0" y="2409400"/>
                  </a:cubicBezTo>
                  <a:lnTo>
                    <a:pt x="0" y="50015"/>
                  </a:lnTo>
                  <a:cubicBezTo>
                    <a:pt x="0" y="22393"/>
                    <a:pt x="22393" y="0"/>
                    <a:pt x="50015" y="0"/>
                  </a:cubicBezTo>
                  <a:close/>
                </a:path>
              </a:pathLst>
            </a:custGeom>
            <a:solidFill>
              <a:srgbClr val="F5F5F5"/>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sp>
        <p:nvSpPr>
          <p:cNvPr id="13" name="TextBox 13"/>
          <p:cNvSpPr txBox="1"/>
          <p:nvPr/>
        </p:nvSpPr>
        <p:spPr>
          <a:xfrm>
            <a:off x="508763" y="1640175"/>
            <a:ext cx="7697745" cy="3088025"/>
          </a:xfrm>
          <a:prstGeom prst="rect">
            <a:avLst/>
          </a:prstGeom>
        </p:spPr>
        <p:txBody>
          <a:bodyPr wrap="square" lIns="0" tIns="0" rIns="0" bIns="0" rtlCol="0" anchor="t">
            <a:spAutoFit/>
          </a:bodyPr>
          <a:lstStyle/>
          <a:p>
            <a:pPr algn="ctr">
              <a:lnSpc>
                <a:spcPts val="4900"/>
              </a:lnSpc>
            </a:pPr>
            <a:r>
              <a:rPr lang="en-US" sz="3500" dirty="0">
                <a:solidFill>
                  <a:srgbClr val="1A1A1A"/>
                </a:solidFill>
                <a:latin typeface="Poppins Bold"/>
              </a:rPr>
              <a:t>Kafka Topics:</a:t>
            </a:r>
            <a:r>
              <a:rPr lang="en-US" sz="3500" dirty="0">
                <a:solidFill>
                  <a:srgbClr val="1A1A1A"/>
                </a:solidFill>
                <a:latin typeface="Poppins"/>
              </a:rPr>
              <a:t> </a:t>
            </a:r>
          </a:p>
          <a:p>
            <a:pPr algn="ctr">
              <a:lnSpc>
                <a:spcPts val="1300"/>
              </a:lnSpc>
            </a:pPr>
            <a:endParaRPr lang="en-US" sz="3500" dirty="0">
              <a:solidFill>
                <a:srgbClr val="1A1A1A"/>
              </a:solidFill>
              <a:latin typeface="Poppins"/>
            </a:endParaRPr>
          </a:p>
          <a:p>
            <a:pPr algn="ctr">
              <a:lnSpc>
                <a:spcPts val="3640"/>
              </a:lnSpc>
            </a:pPr>
            <a:r>
              <a:rPr lang="en-US" sz="2600" dirty="0">
                <a:solidFill>
                  <a:srgbClr val="1A1A1A"/>
                </a:solidFill>
                <a:latin typeface="Poppins"/>
              </a:rPr>
              <a:t>We've set up a Kafka topic named "</a:t>
            </a:r>
            <a:r>
              <a:rPr lang="en-US" sz="2600" dirty="0" err="1">
                <a:solidFill>
                  <a:srgbClr val="1A1A1A"/>
                </a:solidFill>
                <a:latin typeface="Poppins"/>
              </a:rPr>
              <a:t>geCEP</a:t>
            </a:r>
            <a:r>
              <a:rPr lang="en-US" sz="2600" dirty="0">
                <a:solidFill>
                  <a:srgbClr val="1A1A1A"/>
                </a:solidFill>
                <a:latin typeface="Poppins"/>
              </a:rPr>
              <a:t>," which acts as a data channel. This topic serves as the bridge between data producers and data processors, allowing us to stream healthcare sensor data seamlessly.</a:t>
            </a:r>
          </a:p>
        </p:txBody>
      </p:sp>
      <p:sp>
        <p:nvSpPr>
          <p:cNvPr id="14" name="TextBox 14"/>
          <p:cNvSpPr txBox="1"/>
          <p:nvPr/>
        </p:nvSpPr>
        <p:spPr>
          <a:xfrm>
            <a:off x="735122" y="5643702"/>
            <a:ext cx="7296429" cy="4834628"/>
          </a:xfrm>
          <a:prstGeom prst="rect">
            <a:avLst/>
          </a:prstGeom>
        </p:spPr>
        <p:txBody>
          <a:bodyPr lIns="0" tIns="0" rIns="0" bIns="0" rtlCol="0" anchor="t">
            <a:spAutoFit/>
          </a:bodyPr>
          <a:lstStyle/>
          <a:p>
            <a:pPr algn="ctr">
              <a:lnSpc>
                <a:spcPts val="4900"/>
              </a:lnSpc>
            </a:pPr>
            <a:r>
              <a:rPr lang="en-US" sz="3500">
                <a:solidFill>
                  <a:srgbClr val="1A1A1A"/>
                </a:solidFill>
                <a:latin typeface="Poppins Bold"/>
              </a:rPr>
              <a:t>Producer Role: </a:t>
            </a:r>
          </a:p>
          <a:p>
            <a:pPr algn="ctr">
              <a:lnSpc>
                <a:spcPts val="1300"/>
              </a:lnSpc>
            </a:pPr>
            <a:endParaRPr lang="en-US" sz="3500">
              <a:solidFill>
                <a:srgbClr val="1A1A1A"/>
              </a:solidFill>
              <a:latin typeface="Poppins Bold"/>
            </a:endParaRPr>
          </a:p>
          <a:p>
            <a:pPr algn="ctr">
              <a:lnSpc>
                <a:spcPts val="3640"/>
              </a:lnSpc>
            </a:pPr>
            <a:r>
              <a:rPr lang="en-US" sz="2600">
                <a:solidFill>
                  <a:srgbClr val="1A1A1A"/>
                </a:solidFill>
                <a:latin typeface="Poppins"/>
              </a:rPr>
              <a:t>Our Python Kafka producer script plays a vital role. It generates simulated healthcare data and sends it to the Kafka topic "geCEP." This data represents vital signs information such as heart rate, temperature, and blood pressure, mimicking what real medical devices would produce.</a:t>
            </a:r>
          </a:p>
          <a:p>
            <a:pPr algn="ctr">
              <a:lnSpc>
                <a:spcPts val="3640"/>
              </a:lnSpc>
            </a:pPr>
            <a:endParaRPr lang="en-US" sz="2600">
              <a:solidFill>
                <a:srgbClr val="1A1A1A"/>
              </a:solidFill>
              <a:latin typeface="Poppins"/>
            </a:endParaRPr>
          </a:p>
          <a:p>
            <a:pPr algn="ctr">
              <a:lnSpc>
                <a:spcPts val="3640"/>
              </a:lnSpc>
            </a:pPr>
            <a:endParaRPr lang="en-US" sz="2600">
              <a:solidFill>
                <a:srgbClr val="1A1A1A"/>
              </a:solidFill>
              <a:latin typeface="Poppins"/>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57685" y="238653"/>
            <a:ext cx="9300371" cy="5941754"/>
            <a:chOff x="0" y="0"/>
            <a:chExt cx="2449480" cy="1564906"/>
          </a:xfrm>
        </p:grpSpPr>
        <p:sp>
          <p:nvSpPr>
            <p:cNvPr id="3" name="Freeform 3"/>
            <p:cNvSpPr/>
            <p:nvPr/>
          </p:nvSpPr>
          <p:spPr>
            <a:xfrm>
              <a:off x="0" y="0"/>
              <a:ext cx="2449481" cy="1564907"/>
            </a:xfrm>
            <a:custGeom>
              <a:avLst/>
              <a:gdLst/>
              <a:ahLst/>
              <a:cxnLst/>
              <a:rect l="l" t="t" r="r" b="b"/>
              <a:pathLst>
                <a:path w="2449481" h="1564907">
                  <a:moveTo>
                    <a:pt x="42454" y="0"/>
                  </a:moveTo>
                  <a:lnTo>
                    <a:pt x="2407027" y="0"/>
                  </a:lnTo>
                  <a:cubicBezTo>
                    <a:pt x="2418286" y="0"/>
                    <a:pt x="2429084" y="4473"/>
                    <a:pt x="2437046" y="12434"/>
                  </a:cubicBezTo>
                  <a:cubicBezTo>
                    <a:pt x="2445008" y="20396"/>
                    <a:pt x="2449481" y="31194"/>
                    <a:pt x="2449481" y="42454"/>
                  </a:cubicBezTo>
                  <a:lnTo>
                    <a:pt x="2449481" y="1522453"/>
                  </a:lnTo>
                  <a:cubicBezTo>
                    <a:pt x="2449481" y="1533712"/>
                    <a:pt x="2445008" y="1544510"/>
                    <a:pt x="2437046" y="1552472"/>
                  </a:cubicBezTo>
                  <a:cubicBezTo>
                    <a:pt x="2429084" y="1560434"/>
                    <a:pt x="2418286" y="1564907"/>
                    <a:pt x="2407027" y="1564907"/>
                  </a:cubicBezTo>
                  <a:lnTo>
                    <a:pt x="42454" y="1564907"/>
                  </a:lnTo>
                  <a:cubicBezTo>
                    <a:pt x="31194" y="1564907"/>
                    <a:pt x="20396" y="1560434"/>
                    <a:pt x="12434" y="1552472"/>
                  </a:cubicBezTo>
                  <a:cubicBezTo>
                    <a:pt x="4473" y="1544510"/>
                    <a:pt x="0" y="1533712"/>
                    <a:pt x="0" y="1522453"/>
                  </a:cubicBezTo>
                  <a:lnTo>
                    <a:pt x="0" y="42454"/>
                  </a:lnTo>
                  <a:cubicBezTo>
                    <a:pt x="0" y="31194"/>
                    <a:pt x="4473" y="20396"/>
                    <a:pt x="12434" y="12434"/>
                  </a:cubicBezTo>
                  <a:cubicBezTo>
                    <a:pt x="20396" y="4473"/>
                    <a:pt x="31194" y="0"/>
                    <a:pt x="42454" y="0"/>
                  </a:cubicBezTo>
                  <a:close/>
                </a:path>
              </a:pathLst>
            </a:custGeom>
            <a:solidFill>
              <a:srgbClr val="640AC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pic>
        <p:nvPicPr>
          <p:cNvPr id="5" name="Picture 5">
            <a:hlinkClick r:id="" action="ppaction://media"/>
          </p:cNvPr>
          <p:cNvPicPr>
            <a:picLocks noChangeAspect="1"/>
          </p:cNvPicPr>
          <p:nvPr>
            <a:videoFile r:link="rId1"/>
            <p:extLst>
              <p:ext uri="{DAA4B4D4-6D71-4841-9C94-3DE7FCFB9230}">
                <p14:media xmlns:p14="http://schemas.microsoft.com/office/powerpoint/2010/main" r:embed="rId2">
                  <p14:trim st="5090" end="11495"/>
                </p14:media>
              </p:ext>
            </p:extLst>
          </p:nvPr>
        </p:nvPicPr>
        <p:blipFill>
          <a:blip r:embed="rId4"/>
          <a:srcRect/>
          <a:stretch>
            <a:fillRect/>
          </a:stretch>
        </p:blipFill>
        <p:spPr>
          <a:xfrm>
            <a:off x="8236680" y="415035"/>
            <a:ext cx="8942382" cy="5588989"/>
          </a:xfrm>
          <a:prstGeom prst="rect">
            <a:avLst/>
          </a:prstGeom>
        </p:spPr>
      </p:pic>
      <p:sp>
        <p:nvSpPr>
          <p:cNvPr id="6" name="Freeform 6"/>
          <p:cNvSpPr/>
          <p:nvPr/>
        </p:nvSpPr>
        <p:spPr>
          <a:xfrm>
            <a:off x="8057685" y="6713474"/>
            <a:ext cx="10516982" cy="3149664"/>
          </a:xfrm>
          <a:custGeom>
            <a:avLst/>
            <a:gdLst/>
            <a:ahLst/>
            <a:cxnLst/>
            <a:rect l="l" t="t" r="r" b="b"/>
            <a:pathLst>
              <a:path w="10516982" h="3149664">
                <a:moveTo>
                  <a:pt x="0" y="0"/>
                </a:moveTo>
                <a:lnTo>
                  <a:pt x="10516981" y="0"/>
                </a:lnTo>
                <a:lnTo>
                  <a:pt x="10516981" y="3149664"/>
                </a:lnTo>
                <a:lnTo>
                  <a:pt x="0" y="3149664"/>
                </a:lnTo>
                <a:lnTo>
                  <a:pt x="0" y="0"/>
                </a:lnTo>
                <a:close/>
              </a:path>
            </a:pathLst>
          </a:custGeom>
          <a:blipFill>
            <a:blip r:embed="rId5"/>
            <a:stretch>
              <a:fillRect/>
            </a:stretch>
          </a:blipFill>
        </p:spPr>
      </p:sp>
      <p:sp>
        <p:nvSpPr>
          <p:cNvPr id="7" name="TextBox 7"/>
          <p:cNvSpPr txBox="1"/>
          <p:nvPr/>
        </p:nvSpPr>
        <p:spPr>
          <a:xfrm>
            <a:off x="420560" y="140957"/>
            <a:ext cx="8115300" cy="957968"/>
          </a:xfrm>
          <a:prstGeom prst="rect">
            <a:avLst/>
          </a:prstGeom>
        </p:spPr>
        <p:txBody>
          <a:bodyPr lIns="0" tIns="0" rIns="0" bIns="0" rtlCol="0" anchor="t">
            <a:spAutoFit/>
          </a:bodyPr>
          <a:lstStyle/>
          <a:p>
            <a:pPr>
              <a:lnSpc>
                <a:spcPts val="7944"/>
              </a:lnSpc>
            </a:pPr>
            <a:r>
              <a:rPr lang="en-US" sz="5674" spc="-141">
                <a:solidFill>
                  <a:srgbClr val="640ACD"/>
                </a:solidFill>
                <a:latin typeface="Poppins Bold"/>
              </a:rPr>
              <a:t>Apache Flink</a:t>
            </a:r>
          </a:p>
        </p:txBody>
      </p:sp>
      <p:grpSp>
        <p:nvGrpSpPr>
          <p:cNvPr id="8" name="Group 8"/>
          <p:cNvGrpSpPr/>
          <p:nvPr/>
        </p:nvGrpSpPr>
        <p:grpSpPr>
          <a:xfrm>
            <a:off x="309417" y="1184650"/>
            <a:ext cx="7466401" cy="4050298"/>
            <a:chOff x="0" y="0"/>
            <a:chExt cx="4020417" cy="2180955"/>
          </a:xfrm>
        </p:grpSpPr>
        <p:sp>
          <p:nvSpPr>
            <p:cNvPr id="9" name="Freeform 9"/>
            <p:cNvSpPr/>
            <p:nvPr/>
          </p:nvSpPr>
          <p:spPr>
            <a:xfrm>
              <a:off x="0" y="0"/>
              <a:ext cx="4020417" cy="2180955"/>
            </a:xfrm>
            <a:custGeom>
              <a:avLst/>
              <a:gdLst/>
              <a:ahLst/>
              <a:cxnLst/>
              <a:rect l="l" t="t" r="r" b="b"/>
              <a:pathLst>
                <a:path w="4020417" h="2180955">
                  <a:moveTo>
                    <a:pt x="52882" y="0"/>
                  </a:moveTo>
                  <a:lnTo>
                    <a:pt x="3967535" y="0"/>
                  </a:lnTo>
                  <a:cubicBezTo>
                    <a:pt x="3981560" y="0"/>
                    <a:pt x="3995011" y="5571"/>
                    <a:pt x="4004929" y="15489"/>
                  </a:cubicBezTo>
                  <a:cubicBezTo>
                    <a:pt x="4014846" y="25406"/>
                    <a:pt x="4020417" y="38857"/>
                    <a:pt x="4020417" y="52882"/>
                  </a:cubicBezTo>
                  <a:lnTo>
                    <a:pt x="4020417" y="2128073"/>
                  </a:lnTo>
                  <a:cubicBezTo>
                    <a:pt x="4020417" y="2142099"/>
                    <a:pt x="4014846" y="2155549"/>
                    <a:pt x="4004929" y="2165466"/>
                  </a:cubicBezTo>
                  <a:cubicBezTo>
                    <a:pt x="3995011" y="2175384"/>
                    <a:pt x="3981560" y="2180955"/>
                    <a:pt x="3967535" y="2180955"/>
                  </a:cubicBezTo>
                  <a:lnTo>
                    <a:pt x="52882" y="2180955"/>
                  </a:lnTo>
                  <a:cubicBezTo>
                    <a:pt x="38857" y="2180955"/>
                    <a:pt x="25406" y="2175384"/>
                    <a:pt x="15489" y="2165466"/>
                  </a:cubicBezTo>
                  <a:cubicBezTo>
                    <a:pt x="5571" y="2155549"/>
                    <a:pt x="0" y="2142099"/>
                    <a:pt x="0" y="2128073"/>
                  </a:cubicBezTo>
                  <a:lnTo>
                    <a:pt x="0" y="52882"/>
                  </a:lnTo>
                  <a:cubicBezTo>
                    <a:pt x="0" y="38857"/>
                    <a:pt x="5571" y="25406"/>
                    <a:pt x="15489" y="15489"/>
                  </a:cubicBezTo>
                  <a:cubicBezTo>
                    <a:pt x="25406" y="5571"/>
                    <a:pt x="38857" y="0"/>
                    <a:pt x="52882" y="0"/>
                  </a:cubicBezTo>
                  <a:close/>
                </a:path>
              </a:pathLst>
            </a:custGeom>
            <a:solidFill>
              <a:srgbClr val="640AC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sp>
        <p:nvSpPr>
          <p:cNvPr id="11" name="TextBox 11"/>
          <p:cNvSpPr txBox="1"/>
          <p:nvPr/>
        </p:nvSpPr>
        <p:spPr>
          <a:xfrm>
            <a:off x="703508" y="1533485"/>
            <a:ext cx="6875732" cy="3326690"/>
          </a:xfrm>
          <a:prstGeom prst="rect">
            <a:avLst/>
          </a:prstGeom>
        </p:spPr>
        <p:txBody>
          <a:bodyPr lIns="0" tIns="0" rIns="0" bIns="0" rtlCol="0" anchor="t">
            <a:spAutoFit/>
          </a:bodyPr>
          <a:lstStyle/>
          <a:p>
            <a:pPr algn="ctr">
              <a:lnSpc>
                <a:spcPts val="4200"/>
              </a:lnSpc>
            </a:pPr>
            <a:r>
              <a:rPr lang="en-US" sz="3000">
                <a:solidFill>
                  <a:srgbClr val="FFFFFF"/>
                </a:solidFill>
                <a:latin typeface="Poppins Bold"/>
              </a:rPr>
              <a:t>Real-time Data Processing: </a:t>
            </a:r>
          </a:p>
          <a:p>
            <a:pPr algn="ctr">
              <a:lnSpc>
                <a:spcPts val="1500"/>
              </a:lnSpc>
            </a:pPr>
            <a:endParaRPr lang="en-US" sz="3000">
              <a:solidFill>
                <a:srgbClr val="FFFFFF"/>
              </a:solidFill>
              <a:latin typeface="Poppins Bold"/>
            </a:endParaRPr>
          </a:p>
          <a:p>
            <a:pPr marL="0" lvl="0" indent="0" algn="ctr">
              <a:lnSpc>
                <a:spcPts val="2940"/>
              </a:lnSpc>
            </a:pPr>
            <a:r>
              <a:rPr lang="en-US" sz="2100">
                <a:solidFill>
                  <a:srgbClr val="FFFFFF"/>
                </a:solidFill>
                <a:latin typeface="Poppins"/>
              </a:rPr>
              <a:t>Apache Flink is at the core of our real-time analytics solution. It ingests the continuous stream of healthcare sensor data from the Kafka topic "geCEP" and processes it in real-time. This means that as data arrives, Flink immediately starts analyzing it, eliminating the traditional batch processing latency.</a:t>
            </a:r>
          </a:p>
        </p:txBody>
      </p:sp>
      <p:grpSp>
        <p:nvGrpSpPr>
          <p:cNvPr id="12" name="Group 12"/>
          <p:cNvGrpSpPr/>
          <p:nvPr/>
        </p:nvGrpSpPr>
        <p:grpSpPr>
          <a:xfrm>
            <a:off x="309417" y="5476346"/>
            <a:ext cx="7466401" cy="4165513"/>
            <a:chOff x="0" y="0"/>
            <a:chExt cx="4020417" cy="2242995"/>
          </a:xfrm>
        </p:grpSpPr>
        <p:sp>
          <p:nvSpPr>
            <p:cNvPr id="13" name="Freeform 13"/>
            <p:cNvSpPr/>
            <p:nvPr/>
          </p:nvSpPr>
          <p:spPr>
            <a:xfrm>
              <a:off x="0" y="0"/>
              <a:ext cx="4020417" cy="2242995"/>
            </a:xfrm>
            <a:custGeom>
              <a:avLst/>
              <a:gdLst/>
              <a:ahLst/>
              <a:cxnLst/>
              <a:rect l="l" t="t" r="r" b="b"/>
              <a:pathLst>
                <a:path w="4020417" h="2242995">
                  <a:moveTo>
                    <a:pt x="52882" y="0"/>
                  </a:moveTo>
                  <a:lnTo>
                    <a:pt x="3967535" y="0"/>
                  </a:lnTo>
                  <a:cubicBezTo>
                    <a:pt x="3981560" y="0"/>
                    <a:pt x="3995011" y="5571"/>
                    <a:pt x="4004929" y="15489"/>
                  </a:cubicBezTo>
                  <a:cubicBezTo>
                    <a:pt x="4014846" y="25406"/>
                    <a:pt x="4020417" y="38857"/>
                    <a:pt x="4020417" y="52882"/>
                  </a:cubicBezTo>
                  <a:lnTo>
                    <a:pt x="4020417" y="2190113"/>
                  </a:lnTo>
                  <a:cubicBezTo>
                    <a:pt x="4020417" y="2204138"/>
                    <a:pt x="4014846" y="2217589"/>
                    <a:pt x="4004929" y="2227506"/>
                  </a:cubicBezTo>
                  <a:cubicBezTo>
                    <a:pt x="3995011" y="2237423"/>
                    <a:pt x="3981560" y="2242995"/>
                    <a:pt x="3967535" y="2242995"/>
                  </a:cubicBezTo>
                  <a:lnTo>
                    <a:pt x="52882" y="2242995"/>
                  </a:lnTo>
                  <a:cubicBezTo>
                    <a:pt x="38857" y="2242995"/>
                    <a:pt x="25406" y="2237423"/>
                    <a:pt x="15489" y="2227506"/>
                  </a:cubicBezTo>
                  <a:cubicBezTo>
                    <a:pt x="5571" y="2217589"/>
                    <a:pt x="0" y="2204138"/>
                    <a:pt x="0" y="2190113"/>
                  </a:cubicBezTo>
                  <a:lnTo>
                    <a:pt x="0" y="52882"/>
                  </a:lnTo>
                  <a:cubicBezTo>
                    <a:pt x="0" y="38857"/>
                    <a:pt x="5571" y="25406"/>
                    <a:pt x="15489" y="15489"/>
                  </a:cubicBezTo>
                  <a:cubicBezTo>
                    <a:pt x="25406" y="5571"/>
                    <a:pt x="38857" y="0"/>
                    <a:pt x="52882" y="0"/>
                  </a:cubicBezTo>
                  <a:close/>
                </a:path>
              </a:pathLst>
            </a:custGeom>
            <a:solidFill>
              <a:srgbClr val="640ACD"/>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sp>
        <p:nvSpPr>
          <p:cNvPr id="15" name="TextBox 15"/>
          <p:cNvSpPr txBox="1"/>
          <p:nvPr/>
        </p:nvSpPr>
        <p:spPr>
          <a:xfrm>
            <a:off x="505996" y="5873402"/>
            <a:ext cx="7073243" cy="3696484"/>
          </a:xfrm>
          <a:prstGeom prst="rect">
            <a:avLst/>
          </a:prstGeom>
        </p:spPr>
        <p:txBody>
          <a:bodyPr lIns="0" tIns="0" rIns="0" bIns="0" rtlCol="0" anchor="t">
            <a:spAutoFit/>
          </a:bodyPr>
          <a:lstStyle/>
          <a:p>
            <a:pPr algn="ctr">
              <a:lnSpc>
                <a:spcPts val="4200"/>
              </a:lnSpc>
            </a:pPr>
            <a:r>
              <a:rPr lang="en-US" sz="3000">
                <a:solidFill>
                  <a:srgbClr val="FFFFFF"/>
                </a:solidFill>
                <a:latin typeface="Poppins Bold"/>
              </a:rPr>
              <a:t>Complex Event Processing (CEP):</a:t>
            </a:r>
          </a:p>
          <a:p>
            <a:pPr algn="ctr">
              <a:lnSpc>
                <a:spcPts val="1500"/>
              </a:lnSpc>
            </a:pPr>
            <a:endParaRPr lang="en-US" sz="3000">
              <a:solidFill>
                <a:srgbClr val="FFFFFF"/>
              </a:solidFill>
              <a:latin typeface="Poppins Bold"/>
            </a:endParaRPr>
          </a:p>
          <a:p>
            <a:pPr algn="ctr">
              <a:lnSpc>
                <a:spcPts val="2940"/>
              </a:lnSpc>
            </a:pPr>
            <a:r>
              <a:rPr lang="en-US" sz="2100">
                <a:solidFill>
                  <a:srgbClr val="FFFFFF"/>
                </a:solidFill>
                <a:latin typeface="Poppins"/>
              </a:rPr>
              <a:t> Flink's CEP library is employed to define and detect complex patterns and events in the incoming healthcare data stream. For instance, it can detect patterns indicating abnormal vital signs, such as a rapid increase in heart rate or a sudden drop in blood pressure. When such patterns are detected, Flink triggers alerts in real-time.</a:t>
            </a:r>
          </a:p>
          <a:p>
            <a:pPr marL="0" lvl="0" indent="0" algn="ctr">
              <a:lnSpc>
                <a:spcPts val="2940"/>
              </a:lnSpc>
            </a:pPr>
            <a:endParaRPr lang="en-US" sz="2100">
              <a:solidFill>
                <a:srgbClr val="FFFFFF"/>
              </a:solidFill>
              <a:latin typeface="Poppins"/>
            </a:endParaRPr>
          </a:p>
        </p:txBody>
      </p:sp>
      <p:sp>
        <p:nvSpPr>
          <p:cNvPr id="16" name="TextBox 16"/>
          <p:cNvSpPr txBox="1"/>
          <p:nvPr/>
        </p:nvSpPr>
        <p:spPr>
          <a:xfrm>
            <a:off x="347517" y="9757227"/>
            <a:ext cx="2833512" cy="449948"/>
          </a:xfrm>
          <a:prstGeom prst="rect">
            <a:avLst/>
          </a:prstGeom>
        </p:spPr>
        <p:txBody>
          <a:bodyPr lIns="0" tIns="0" rIns="0" bIns="0" rtlCol="0" anchor="t">
            <a:spAutoFit/>
          </a:bodyPr>
          <a:lstStyle/>
          <a:p>
            <a:pPr algn="ctr">
              <a:lnSpc>
                <a:spcPts val="3765"/>
              </a:lnSpc>
              <a:spcBef>
                <a:spcPct val="0"/>
              </a:spcBef>
            </a:pPr>
            <a:r>
              <a:rPr lang="en-US" sz="2689" u="sng" spc="67">
                <a:solidFill>
                  <a:srgbClr val="640ACD"/>
                </a:solidFill>
                <a:latin typeface="Poppins Light"/>
                <a:hlinkClick r:id="rId6" tooltip="https://www.sciencedirect.com/science/article/abs/pii/S0300957213000026"/>
              </a:rPr>
              <a:t>Medical Journal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40ACD"/>
        </a:solidFill>
        <a:effectLst/>
      </p:bgPr>
    </p:bg>
    <p:spTree>
      <p:nvGrpSpPr>
        <p:cNvPr id="1" name=""/>
        <p:cNvGrpSpPr/>
        <p:nvPr/>
      </p:nvGrpSpPr>
      <p:grpSpPr>
        <a:xfrm>
          <a:off x="0" y="0"/>
          <a:ext cx="0" cy="0"/>
          <a:chOff x="0" y="0"/>
          <a:chExt cx="0" cy="0"/>
        </a:xfrm>
      </p:grpSpPr>
      <p:grpSp>
        <p:nvGrpSpPr>
          <p:cNvPr id="2" name="Group 2"/>
          <p:cNvGrpSpPr/>
          <p:nvPr/>
        </p:nvGrpSpPr>
        <p:grpSpPr>
          <a:xfrm>
            <a:off x="7020748" y="327680"/>
            <a:ext cx="11058640" cy="7162742"/>
            <a:chOff x="0" y="0"/>
            <a:chExt cx="2904652" cy="1881359"/>
          </a:xfrm>
        </p:grpSpPr>
        <p:sp>
          <p:nvSpPr>
            <p:cNvPr id="3" name="Freeform 3"/>
            <p:cNvSpPr/>
            <p:nvPr/>
          </p:nvSpPr>
          <p:spPr>
            <a:xfrm>
              <a:off x="0" y="0"/>
              <a:ext cx="2904652" cy="1881359"/>
            </a:xfrm>
            <a:custGeom>
              <a:avLst/>
              <a:gdLst/>
              <a:ahLst/>
              <a:cxnLst/>
              <a:rect l="l" t="t" r="r" b="b"/>
              <a:pathLst>
                <a:path w="2904652" h="1881359">
                  <a:moveTo>
                    <a:pt x="35704" y="0"/>
                  </a:moveTo>
                  <a:lnTo>
                    <a:pt x="2868948" y="0"/>
                  </a:lnTo>
                  <a:cubicBezTo>
                    <a:pt x="2888667" y="0"/>
                    <a:pt x="2904652" y="15985"/>
                    <a:pt x="2904652" y="35704"/>
                  </a:cubicBezTo>
                  <a:lnTo>
                    <a:pt x="2904652" y="1845655"/>
                  </a:lnTo>
                  <a:cubicBezTo>
                    <a:pt x="2904652" y="1865374"/>
                    <a:pt x="2888667" y="1881359"/>
                    <a:pt x="2868948" y="1881359"/>
                  </a:cubicBezTo>
                  <a:lnTo>
                    <a:pt x="35704" y="1881359"/>
                  </a:lnTo>
                  <a:cubicBezTo>
                    <a:pt x="15985" y="1881359"/>
                    <a:pt x="0" y="1865374"/>
                    <a:pt x="0" y="1845655"/>
                  </a:cubicBezTo>
                  <a:lnTo>
                    <a:pt x="0" y="35704"/>
                  </a:lnTo>
                  <a:cubicBezTo>
                    <a:pt x="0" y="15985"/>
                    <a:pt x="15985" y="0"/>
                    <a:pt x="35704" y="0"/>
                  </a:cubicBez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7236348" y="559788"/>
            <a:ext cx="10610936" cy="6682022"/>
          </a:xfrm>
          <a:prstGeom prst="rect">
            <a:avLst/>
          </a:prstGeom>
        </p:spPr>
      </p:pic>
      <p:sp>
        <p:nvSpPr>
          <p:cNvPr id="6" name="TextBox 6"/>
          <p:cNvSpPr txBox="1"/>
          <p:nvPr/>
        </p:nvSpPr>
        <p:spPr>
          <a:xfrm>
            <a:off x="304490" y="222905"/>
            <a:ext cx="8115300" cy="957968"/>
          </a:xfrm>
          <a:prstGeom prst="rect">
            <a:avLst/>
          </a:prstGeom>
        </p:spPr>
        <p:txBody>
          <a:bodyPr lIns="0" tIns="0" rIns="0" bIns="0" rtlCol="0" anchor="t">
            <a:spAutoFit/>
          </a:bodyPr>
          <a:lstStyle/>
          <a:p>
            <a:pPr>
              <a:lnSpc>
                <a:spcPts val="7944"/>
              </a:lnSpc>
            </a:pPr>
            <a:r>
              <a:rPr lang="en-US" sz="5674" spc="-141">
                <a:solidFill>
                  <a:srgbClr val="FFFFFF"/>
                </a:solidFill>
                <a:latin typeface="Poppins Bold"/>
              </a:rPr>
              <a:t>Digital Twin:</a:t>
            </a:r>
          </a:p>
        </p:txBody>
      </p:sp>
      <p:grpSp>
        <p:nvGrpSpPr>
          <p:cNvPr id="7" name="Group 7"/>
          <p:cNvGrpSpPr/>
          <p:nvPr/>
        </p:nvGrpSpPr>
        <p:grpSpPr>
          <a:xfrm>
            <a:off x="304490" y="1257796"/>
            <a:ext cx="6445923" cy="3885704"/>
            <a:chOff x="0" y="0"/>
            <a:chExt cx="3470923" cy="2092327"/>
          </a:xfrm>
        </p:grpSpPr>
        <p:sp>
          <p:nvSpPr>
            <p:cNvPr id="8" name="Freeform 8"/>
            <p:cNvSpPr/>
            <p:nvPr/>
          </p:nvSpPr>
          <p:spPr>
            <a:xfrm>
              <a:off x="0" y="0"/>
              <a:ext cx="3470923" cy="2092327"/>
            </a:xfrm>
            <a:custGeom>
              <a:avLst/>
              <a:gdLst/>
              <a:ahLst/>
              <a:cxnLst/>
              <a:rect l="l" t="t" r="r" b="b"/>
              <a:pathLst>
                <a:path w="3470923" h="2092327">
                  <a:moveTo>
                    <a:pt x="61254" y="0"/>
                  </a:moveTo>
                  <a:lnTo>
                    <a:pt x="3409669" y="0"/>
                  </a:lnTo>
                  <a:cubicBezTo>
                    <a:pt x="3443498" y="0"/>
                    <a:pt x="3470923" y="27424"/>
                    <a:pt x="3470923" y="61254"/>
                  </a:cubicBezTo>
                  <a:lnTo>
                    <a:pt x="3470923" y="2031073"/>
                  </a:lnTo>
                  <a:cubicBezTo>
                    <a:pt x="3470923" y="2064903"/>
                    <a:pt x="3443498" y="2092327"/>
                    <a:pt x="3409669" y="2092327"/>
                  </a:cubicBezTo>
                  <a:lnTo>
                    <a:pt x="61254" y="2092327"/>
                  </a:lnTo>
                  <a:cubicBezTo>
                    <a:pt x="27424" y="2092327"/>
                    <a:pt x="0" y="2064903"/>
                    <a:pt x="0" y="2031073"/>
                  </a:cubicBezTo>
                  <a:lnTo>
                    <a:pt x="0" y="61254"/>
                  </a:lnTo>
                  <a:cubicBezTo>
                    <a:pt x="0" y="27424"/>
                    <a:pt x="27424" y="0"/>
                    <a:pt x="61254" y="0"/>
                  </a:cubicBezTo>
                  <a:close/>
                </a:path>
              </a:pathLst>
            </a:custGeom>
            <a:solidFill>
              <a:srgbClr val="F5F5F5"/>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a:off x="304490" y="5423308"/>
            <a:ext cx="6445923" cy="4567431"/>
            <a:chOff x="0" y="0"/>
            <a:chExt cx="3470923" cy="2459415"/>
          </a:xfrm>
        </p:grpSpPr>
        <p:sp>
          <p:nvSpPr>
            <p:cNvPr id="11" name="Freeform 11"/>
            <p:cNvSpPr/>
            <p:nvPr/>
          </p:nvSpPr>
          <p:spPr>
            <a:xfrm>
              <a:off x="0" y="0"/>
              <a:ext cx="3470923" cy="2459415"/>
            </a:xfrm>
            <a:custGeom>
              <a:avLst/>
              <a:gdLst/>
              <a:ahLst/>
              <a:cxnLst/>
              <a:rect l="l" t="t" r="r" b="b"/>
              <a:pathLst>
                <a:path w="3470923" h="2459415">
                  <a:moveTo>
                    <a:pt x="61254" y="0"/>
                  </a:moveTo>
                  <a:lnTo>
                    <a:pt x="3409669" y="0"/>
                  </a:lnTo>
                  <a:cubicBezTo>
                    <a:pt x="3443498" y="0"/>
                    <a:pt x="3470923" y="27424"/>
                    <a:pt x="3470923" y="61254"/>
                  </a:cubicBezTo>
                  <a:lnTo>
                    <a:pt x="3470923" y="2398161"/>
                  </a:lnTo>
                  <a:cubicBezTo>
                    <a:pt x="3470923" y="2431991"/>
                    <a:pt x="3443498" y="2459415"/>
                    <a:pt x="3409669" y="2459415"/>
                  </a:cubicBezTo>
                  <a:lnTo>
                    <a:pt x="61254" y="2459415"/>
                  </a:lnTo>
                  <a:cubicBezTo>
                    <a:pt x="27424" y="2459415"/>
                    <a:pt x="0" y="2431991"/>
                    <a:pt x="0" y="2398161"/>
                  </a:cubicBezTo>
                  <a:lnTo>
                    <a:pt x="0" y="61254"/>
                  </a:lnTo>
                  <a:cubicBezTo>
                    <a:pt x="0" y="27424"/>
                    <a:pt x="27424" y="0"/>
                    <a:pt x="61254" y="0"/>
                  </a:cubicBezTo>
                  <a:close/>
                </a:path>
              </a:pathLst>
            </a:custGeom>
            <a:solidFill>
              <a:srgbClr val="F5F5F5"/>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sp>
        <p:nvSpPr>
          <p:cNvPr id="13" name="TextBox 13"/>
          <p:cNvSpPr txBox="1"/>
          <p:nvPr/>
        </p:nvSpPr>
        <p:spPr>
          <a:xfrm>
            <a:off x="453852" y="1656635"/>
            <a:ext cx="6262411" cy="3088025"/>
          </a:xfrm>
          <a:prstGeom prst="rect">
            <a:avLst/>
          </a:prstGeom>
        </p:spPr>
        <p:txBody>
          <a:bodyPr wrap="square" lIns="0" tIns="0" rIns="0" bIns="0" rtlCol="0" anchor="t">
            <a:spAutoFit/>
          </a:bodyPr>
          <a:lstStyle/>
          <a:p>
            <a:pPr algn="ctr">
              <a:lnSpc>
                <a:spcPts val="4900"/>
              </a:lnSpc>
            </a:pPr>
            <a:r>
              <a:rPr lang="en-US" sz="3500" dirty="0">
                <a:solidFill>
                  <a:srgbClr val="1A1A1A"/>
                </a:solidFill>
                <a:latin typeface="Poppins Bold"/>
              </a:rPr>
              <a:t>Realistic Data Generation:</a:t>
            </a:r>
          </a:p>
          <a:p>
            <a:pPr algn="ctr">
              <a:lnSpc>
                <a:spcPts val="1300"/>
              </a:lnSpc>
            </a:pPr>
            <a:endParaRPr lang="en-US" sz="3500" dirty="0">
              <a:solidFill>
                <a:srgbClr val="1A1A1A"/>
              </a:solidFill>
              <a:latin typeface="Poppins Bold"/>
            </a:endParaRPr>
          </a:p>
          <a:p>
            <a:pPr algn="ctr">
              <a:lnSpc>
                <a:spcPts val="3640"/>
              </a:lnSpc>
            </a:pPr>
            <a:r>
              <a:rPr lang="en-US" sz="2600" dirty="0">
                <a:solidFill>
                  <a:srgbClr val="1A1A1A"/>
                </a:solidFill>
                <a:latin typeface="Poppins"/>
              </a:rPr>
              <a:t>The Python Digital Twin generates lifelike patient data, simulating variations in vital signs like heart rate, temperature, and blood pressure based on statistical distributions.</a:t>
            </a:r>
          </a:p>
        </p:txBody>
      </p:sp>
      <p:sp>
        <p:nvSpPr>
          <p:cNvPr id="14" name="TextBox 14"/>
          <p:cNvSpPr txBox="1"/>
          <p:nvPr/>
        </p:nvSpPr>
        <p:spPr>
          <a:xfrm>
            <a:off x="526233" y="5516418"/>
            <a:ext cx="6117650" cy="4473019"/>
          </a:xfrm>
          <a:prstGeom prst="rect">
            <a:avLst/>
          </a:prstGeom>
        </p:spPr>
        <p:txBody>
          <a:bodyPr wrap="square" lIns="0" tIns="0" rIns="0" bIns="0" rtlCol="0" anchor="t">
            <a:spAutoFit/>
          </a:bodyPr>
          <a:lstStyle/>
          <a:p>
            <a:pPr algn="ctr">
              <a:lnSpc>
                <a:spcPts val="4900"/>
              </a:lnSpc>
            </a:pPr>
            <a:r>
              <a:rPr lang="en-US" sz="3500" dirty="0">
                <a:solidFill>
                  <a:srgbClr val="1A1A1A"/>
                </a:solidFill>
                <a:latin typeface="Poppins Bold"/>
              </a:rPr>
              <a:t>Real-Time Alerts:</a:t>
            </a:r>
          </a:p>
          <a:p>
            <a:pPr algn="ctr">
              <a:lnSpc>
                <a:spcPts val="1300"/>
              </a:lnSpc>
            </a:pPr>
            <a:endParaRPr lang="en-US" sz="3500" dirty="0">
              <a:solidFill>
                <a:srgbClr val="1A1A1A"/>
              </a:solidFill>
              <a:latin typeface="Poppins Bold"/>
            </a:endParaRPr>
          </a:p>
          <a:p>
            <a:pPr algn="ctr">
              <a:lnSpc>
                <a:spcPts val="3640"/>
              </a:lnSpc>
            </a:pPr>
            <a:r>
              <a:rPr lang="en-US" sz="2600" dirty="0">
                <a:solidFill>
                  <a:srgbClr val="1A1A1A"/>
                </a:solidFill>
                <a:latin typeface="Poppins"/>
              </a:rPr>
              <a:t>It continuously monitors vital signs and calculates a "stroke risk factor.” When a failure signature is detected, the Digital Twin triggers alerts via email and SMS in real-time, mirroring how a real device might notify healthcare professionals.</a:t>
            </a:r>
          </a:p>
          <a:p>
            <a:pPr algn="ctr">
              <a:lnSpc>
                <a:spcPts val="3640"/>
              </a:lnSpc>
            </a:pPr>
            <a:endParaRPr lang="en-US" sz="2600" dirty="0">
              <a:solidFill>
                <a:srgbClr val="1A1A1A"/>
              </a:solidFill>
              <a:latin typeface="Poppins"/>
            </a:endParaRPr>
          </a:p>
        </p:txBody>
      </p:sp>
      <p:grpSp>
        <p:nvGrpSpPr>
          <p:cNvPr id="15" name="Group 15"/>
          <p:cNvGrpSpPr/>
          <p:nvPr/>
        </p:nvGrpSpPr>
        <p:grpSpPr>
          <a:xfrm>
            <a:off x="7020748" y="7600205"/>
            <a:ext cx="11058640" cy="2390535"/>
            <a:chOff x="0" y="0"/>
            <a:chExt cx="5954723" cy="1287226"/>
          </a:xfrm>
        </p:grpSpPr>
        <p:sp>
          <p:nvSpPr>
            <p:cNvPr id="16" name="Freeform 16"/>
            <p:cNvSpPr/>
            <p:nvPr/>
          </p:nvSpPr>
          <p:spPr>
            <a:xfrm>
              <a:off x="0" y="0"/>
              <a:ext cx="5954723" cy="1287226"/>
            </a:xfrm>
            <a:custGeom>
              <a:avLst/>
              <a:gdLst/>
              <a:ahLst/>
              <a:cxnLst/>
              <a:rect l="l" t="t" r="r" b="b"/>
              <a:pathLst>
                <a:path w="5954723" h="1287226">
                  <a:moveTo>
                    <a:pt x="35704" y="0"/>
                  </a:moveTo>
                  <a:lnTo>
                    <a:pt x="5919019" y="0"/>
                  </a:lnTo>
                  <a:cubicBezTo>
                    <a:pt x="5938738" y="0"/>
                    <a:pt x="5954723" y="15985"/>
                    <a:pt x="5954723" y="35704"/>
                  </a:cubicBezTo>
                  <a:lnTo>
                    <a:pt x="5954723" y="1251522"/>
                  </a:lnTo>
                  <a:cubicBezTo>
                    <a:pt x="5954723" y="1271241"/>
                    <a:pt x="5938738" y="1287226"/>
                    <a:pt x="5919019" y="1287226"/>
                  </a:cubicBezTo>
                  <a:lnTo>
                    <a:pt x="35704" y="1287226"/>
                  </a:lnTo>
                  <a:cubicBezTo>
                    <a:pt x="15985" y="1287226"/>
                    <a:pt x="0" y="1271241"/>
                    <a:pt x="0" y="1251522"/>
                  </a:cubicBezTo>
                  <a:lnTo>
                    <a:pt x="0" y="35704"/>
                  </a:lnTo>
                  <a:cubicBezTo>
                    <a:pt x="0" y="15985"/>
                    <a:pt x="15985" y="0"/>
                    <a:pt x="35704" y="0"/>
                  </a:cubicBezTo>
                  <a:close/>
                </a:path>
              </a:pathLst>
            </a:custGeom>
            <a:solidFill>
              <a:srgbClr val="F5F5F5"/>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sp>
        <p:nvSpPr>
          <p:cNvPr id="18" name="TextBox 18"/>
          <p:cNvSpPr txBox="1"/>
          <p:nvPr/>
        </p:nvSpPr>
        <p:spPr>
          <a:xfrm>
            <a:off x="7135006" y="7946981"/>
            <a:ext cx="10813619" cy="1696981"/>
          </a:xfrm>
          <a:prstGeom prst="rect">
            <a:avLst/>
          </a:prstGeom>
        </p:spPr>
        <p:txBody>
          <a:bodyPr wrap="square" lIns="0" tIns="0" rIns="0" bIns="0" rtlCol="0" anchor="t">
            <a:spAutoFit/>
          </a:bodyPr>
          <a:lstStyle/>
          <a:p>
            <a:pPr algn="ctr">
              <a:lnSpc>
                <a:spcPts val="4900"/>
              </a:lnSpc>
            </a:pPr>
            <a:r>
              <a:rPr lang="en-US" sz="3500" dirty="0">
                <a:solidFill>
                  <a:srgbClr val="1A1A1A"/>
                </a:solidFill>
                <a:latin typeface="Poppins Bold"/>
              </a:rPr>
              <a:t>Real-Time Plotting:</a:t>
            </a:r>
          </a:p>
          <a:p>
            <a:pPr algn="ctr">
              <a:lnSpc>
                <a:spcPts val="1300"/>
              </a:lnSpc>
            </a:pPr>
            <a:endParaRPr lang="en-US" sz="3500" dirty="0">
              <a:solidFill>
                <a:srgbClr val="1A1A1A"/>
              </a:solidFill>
              <a:latin typeface="Poppins Bold"/>
            </a:endParaRPr>
          </a:p>
          <a:p>
            <a:pPr algn="ctr">
              <a:lnSpc>
                <a:spcPts val="3640"/>
              </a:lnSpc>
            </a:pPr>
            <a:r>
              <a:rPr lang="en-US" sz="2600" dirty="0">
                <a:solidFill>
                  <a:srgbClr val="1A1A1A"/>
                </a:solidFill>
                <a:latin typeface="Poppins"/>
              </a:rPr>
              <a:t>The Digital Twin creates real-time plots, allowing us to visualize and respond to changes in the virtual patient's health status.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40ACD"/>
        </a:solidFill>
        <a:effectLst/>
      </p:bgPr>
    </p:bg>
    <p:spTree>
      <p:nvGrpSpPr>
        <p:cNvPr id="1" name=""/>
        <p:cNvGrpSpPr/>
        <p:nvPr/>
      </p:nvGrpSpPr>
      <p:grpSpPr>
        <a:xfrm>
          <a:off x="0" y="0"/>
          <a:ext cx="0" cy="0"/>
          <a:chOff x="0" y="0"/>
          <a:chExt cx="0" cy="0"/>
        </a:xfrm>
      </p:grpSpPr>
      <p:grpSp>
        <p:nvGrpSpPr>
          <p:cNvPr id="2" name="Group 2"/>
          <p:cNvGrpSpPr/>
          <p:nvPr/>
        </p:nvGrpSpPr>
        <p:grpSpPr>
          <a:xfrm>
            <a:off x="457799" y="262562"/>
            <a:ext cx="8584637" cy="4072408"/>
            <a:chOff x="0" y="0"/>
            <a:chExt cx="2389353" cy="1133469"/>
          </a:xfrm>
        </p:grpSpPr>
        <p:sp>
          <p:nvSpPr>
            <p:cNvPr id="3" name="Freeform 3"/>
            <p:cNvSpPr/>
            <p:nvPr/>
          </p:nvSpPr>
          <p:spPr>
            <a:xfrm>
              <a:off x="0" y="0"/>
              <a:ext cx="2389353" cy="1133469"/>
            </a:xfrm>
            <a:custGeom>
              <a:avLst/>
              <a:gdLst/>
              <a:ahLst/>
              <a:cxnLst/>
              <a:rect l="l" t="t" r="r" b="b"/>
              <a:pathLst>
                <a:path w="2389353" h="1133469">
                  <a:moveTo>
                    <a:pt x="45994" y="0"/>
                  </a:moveTo>
                  <a:lnTo>
                    <a:pt x="2343359" y="0"/>
                  </a:lnTo>
                  <a:cubicBezTo>
                    <a:pt x="2355558" y="0"/>
                    <a:pt x="2367256" y="4846"/>
                    <a:pt x="2375882" y="13471"/>
                  </a:cubicBezTo>
                  <a:cubicBezTo>
                    <a:pt x="2384507" y="22097"/>
                    <a:pt x="2389353" y="33795"/>
                    <a:pt x="2389353" y="45994"/>
                  </a:cubicBezTo>
                  <a:lnTo>
                    <a:pt x="2389353" y="1087475"/>
                  </a:lnTo>
                  <a:cubicBezTo>
                    <a:pt x="2389353" y="1099674"/>
                    <a:pt x="2384507" y="1111372"/>
                    <a:pt x="2375882" y="1119998"/>
                  </a:cubicBezTo>
                  <a:cubicBezTo>
                    <a:pt x="2367256" y="1128623"/>
                    <a:pt x="2355558" y="1133469"/>
                    <a:pt x="2343359" y="1133469"/>
                  </a:cubicBezTo>
                  <a:lnTo>
                    <a:pt x="45994" y="1133469"/>
                  </a:lnTo>
                  <a:cubicBezTo>
                    <a:pt x="33795" y="1133469"/>
                    <a:pt x="22097" y="1128623"/>
                    <a:pt x="13471" y="1119998"/>
                  </a:cubicBezTo>
                  <a:cubicBezTo>
                    <a:pt x="4846" y="1111372"/>
                    <a:pt x="0" y="1099674"/>
                    <a:pt x="0" y="1087475"/>
                  </a:cubicBezTo>
                  <a:lnTo>
                    <a:pt x="0" y="45994"/>
                  </a:lnTo>
                  <a:cubicBezTo>
                    <a:pt x="0" y="33795"/>
                    <a:pt x="4846" y="22097"/>
                    <a:pt x="13471" y="13471"/>
                  </a:cubicBezTo>
                  <a:cubicBezTo>
                    <a:pt x="22097" y="4846"/>
                    <a:pt x="33795" y="0"/>
                    <a:pt x="45994" y="0"/>
                  </a:cubicBez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869282" y="1000870"/>
            <a:ext cx="7876886" cy="2671992"/>
          </a:xfrm>
          <a:prstGeom prst="rect">
            <a:avLst/>
          </a:prstGeom>
        </p:spPr>
        <p:txBody>
          <a:bodyPr lIns="0" tIns="0" rIns="0" bIns="0" rtlCol="0" anchor="t">
            <a:spAutoFit/>
          </a:bodyPr>
          <a:lstStyle/>
          <a:p>
            <a:pPr marL="0" lvl="0" indent="0" algn="ctr">
              <a:lnSpc>
                <a:spcPts val="9862"/>
              </a:lnSpc>
            </a:pPr>
            <a:r>
              <a:rPr lang="en-US" sz="9862">
                <a:solidFill>
                  <a:srgbClr val="640ACD"/>
                </a:solidFill>
                <a:latin typeface="Telegraf Heavy"/>
              </a:rPr>
              <a:t>Benefits and Impact</a:t>
            </a:r>
          </a:p>
        </p:txBody>
      </p:sp>
      <p:grpSp>
        <p:nvGrpSpPr>
          <p:cNvPr id="6" name="Group 6"/>
          <p:cNvGrpSpPr/>
          <p:nvPr/>
        </p:nvGrpSpPr>
        <p:grpSpPr>
          <a:xfrm>
            <a:off x="9265115" y="4683536"/>
            <a:ext cx="8118410" cy="5283745"/>
            <a:chOff x="0" y="0"/>
            <a:chExt cx="2228502" cy="1450387"/>
          </a:xfrm>
        </p:grpSpPr>
        <p:sp>
          <p:nvSpPr>
            <p:cNvPr id="7" name="Freeform 7"/>
            <p:cNvSpPr/>
            <p:nvPr/>
          </p:nvSpPr>
          <p:spPr>
            <a:xfrm>
              <a:off x="0" y="0"/>
              <a:ext cx="2228502" cy="1450387"/>
            </a:xfrm>
            <a:custGeom>
              <a:avLst/>
              <a:gdLst/>
              <a:ahLst/>
              <a:cxnLst/>
              <a:rect l="l" t="t" r="r" b="b"/>
              <a:pathLst>
                <a:path w="2228502" h="1450387">
                  <a:moveTo>
                    <a:pt x="48635" y="0"/>
                  </a:moveTo>
                  <a:lnTo>
                    <a:pt x="2179867" y="0"/>
                  </a:lnTo>
                  <a:cubicBezTo>
                    <a:pt x="2192766" y="0"/>
                    <a:pt x="2205136" y="5124"/>
                    <a:pt x="2214257" y="14245"/>
                  </a:cubicBezTo>
                  <a:cubicBezTo>
                    <a:pt x="2223378" y="23366"/>
                    <a:pt x="2228502" y="35736"/>
                    <a:pt x="2228502" y="48635"/>
                  </a:cubicBezTo>
                  <a:lnTo>
                    <a:pt x="2228502" y="1401752"/>
                  </a:lnTo>
                  <a:cubicBezTo>
                    <a:pt x="2228502" y="1428612"/>
                    <a:pt x="2206727" y="1450387"/>
                    <a:pt x="2179867" y="1450387"/>
                  </a:cubicBezTo>
                  <a:lnTo>
                    <a:pt x="48635" y="1450387"/>
                  </a:lnTo>
                  <a:cubicBezTo>
                    <a:pt x="21775" y="1450387"/>
                    <a:pt x="0" y="1428612"/>
                    <a:pt x="0" y="1401752"/>
                  </a:cubicBezTo>
                  <a:lnTo>
                    <a:pt x="0" y="48635"/>
                  </a:lnTo>
                  <a:cubicBezTo>
                    <a:pt x="0" y="35736"/>
                    <a:pt x="5124" y="23366"/>
                    <a:pt x="14245" y="14245"/>
                  </a:cubicBezTo>
                  <a:cubicBezTo>
                    <a:pt x="23366" y="5124"/>
                    <a:pt x="35736" y="0"/>
                    <a:pt x="48635" y="0"/>
                  </a:cubicBez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grpSp>
        <p:nvGrpSpPr>
          <p:cNvPr id="9" name="Group 9"/>
          <p:cNvGrpSpPr/>
          <p:nvPr/>
        </p:nvGrpSpPr>
        <p:grpSpPr>
          <a:xfrm>
            <a:off x="457799" y="4683536"/>
            <a:ext cx="8584637" cy="5283745"/>
            <a:chOff x="0" y="0"/>
            <a:chExt cx="2356481" cy="1450387"/>
          </a:xfrm>
        </p:grpSpPr>
        <p:sp>
          <p:nvSpPr>
            <p:cNvPr id="10" name="Freeform 10"/>
            <p:cNvSpPr/>
            <p:nvPr/>
          </p:nvSpPr>
          <p:spPr>
            <a:xfrm>
              <a:off x="0" y="0"/>
              <a:ext cx="2356481" cy="1450387"/>
            </a:xfrm>
            <a:custGeom>
              <a:avLst/>
              <a:gdLst/>
              <a:ahLst/>
              <a:cxnLst/>
              <a:rect l="l" t="t" r="r" b="b"/>
              <a:pathLst>
                <a:path w="2356481" h="1450387">
                  <a:moveTo>
                    <a:pt x="45994" y="0"/>
                  </a:moveTo>
                  <a:lnTo>
                    <a:pt x="2310487" y="0"/>
                  </a:lnTo>
                  <a:cubicBezTo>
                    <a:pt x="2322686" y="0"/>
                    <a:pt x="2334384" y="4846"/>
                    <a:pt x="2343010" y="13471"/>
                  </a:cubicBezTo>
                  <a:cubicBezTo>
                    <a:pt x="2351635" y="22097"/>
                    <a:pt x="2356481" y="33795"/>
                    <a:pt x="2356481" y="45994"/>
                  </a:cubicBezTo>
                  <a:lnTo>
                    <a:pt x="2356481" y="1404393"/>
                  </a:lnTo>
                  <a:cubicBezTo>
                    <a:pt x="2356481" y="1416591"/>
                    <a:pt x="2351635" y="1428290"/>
                    <a:pt x="2343010" y="1436915"/>
                  </a:cubicBezTo>
                  <a:cubicBezTo>
                    <a:pt x="2334384" y="1445541"/>
                    <a:pt x="2322686" y="1450387"/>
                    <a:pt x="2310487" y="1450387"/>
                  </a:cubicBezTo>
                  <a:lnTo>
                    <a:pt x="45994" y="1450387"/>
                  </a:lnTo>
                  <a:cubicBezTo>
                    <a:pt x="33795" y="1450387"/>
                    <a:pt x="22097" y="1445541"/>
                    <a:pt x="13471" y="1436915"/>
                  </a:cubicBezTo>
                  <a:cubicBezTo>
                    <a:pt x="4846" y="1428290"/>
                    <a:pt x="0" y="1416591"/>
                    <a:pt x="0" y="1404393"/>
                  </a:cubicBezTo>
                  <a:lnTo>
                    <a:pt x="0" y="45994"/>
                  </a:lnTo>
                  <a:cubicBezTo>
                    <a:pt x="0" y="33795"/>
                    <a:pt x="4846" y="22097"/>
                    <a:pt x="13471" y="13471"/>
                  </a:cubicBezTo>
                  <a:cubicBezTo>
                    <a:pt x="22097" y="4846"/>
                    <a:pt x="33795" y="0"/>
                    <a:pt x="45994" y="0"/>
                  </a:cubicBezTo>
                  <a:close/>
                </a:path>
              </a:pathLst>
            </a:custGeom>
            <a:solidFill>
              <a:srgbClr val="FFFF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grpSp>
        <p:nvGrpSpPr>
          <p:cNvPr id="12" name="Group 12"/>
          <p:cNvGrpSpPr/>
          <p:nvPr/>
        </p:nvGrpSpPr>
        <p:grpSpPr>
          <a:xfrm>
            <a:off x="9265115" y="295918"/>
            <a:ext cx="3907541" cy="4044718"/>
            <a:chOff x="0" y="0"/>
            <a:chExt cx="1095027" cy="1133469"/>
          </a:xfrm>
        </p:grpSpPr>
        <p:sp>
          <p:nvSpPr>
            <p:cNvPr id="13" name="Freeform 13"/>
            <p:cNvSpPr/>
            <p:nvPr/>
          </p:nvSpPr>
          <p:spPr>
            <a:xfrm>
              <a:off x="0" y="0"/>
              <a:ext cx="1095027" cy="1133469"/>
            </a:xfrm>
            <a:custGeom>
              <a:avLst/>
              <a:gdLst/>
              <a:ahLst/>
              <a:cxnLst/>
              <a:rect l="l" t="t" r="r" b="b"/>
              <a:pathLst>
                <a:path w="1095027" h="1133469">
                  <a:moveTo>
                    <a:pt x="101045" y="0"/>
                  </a:moveTo>
                  <a:lnTo>
                    <a:pt x="993982" y="0"/>
                  </a:lnTo>
                  <a:cubicBezTo>
                    <a:pt x="1049788" y="0"/>
                    <a:pt x="1095027" y="45239"/>
                    <a:pt x="1095027" y="101045"/>
                  </a:cubicBezTo>
                  <a:lnTo>
                    <a:pt x="1095027" y="1032424"/>
                  </a:lnTo>
                  <a:cubicBezTo>
                    <a:pt x="1095027" y="1059223"/>
                    <a:pt x="1084381" y="1084924"/>
                    <a:pt x="1065432" y="1103874"/>
                  </a:cubicBezTo>
                  <a:cubicBezTo>
                    <a:pt x="1046482" y="1122823"/>
                    <a:pt x="1020781" y="1133469"/>
                    <a:pt x="993982" y="1133469"/>
                  </a:cubicBezTo>
                  <a:lnTo>
                    <a:pt x="101045" y="1133469"/>
                  </a:lnTo>
                  <a:cubicBezTo>
                    <a:pt x="45239" y="1133469"/>
                    <a:pt x="0" y="1088230"/>
                    <a:pt x="0" y="1032424"/>
                  </a:cubicBezTo>
                  <a:lnTo>
                    <a:pt x="0" y="101045"/>
                  </a:lnTo>
                  <a:cubicBezTo>
                    <a:pt x="0" y="74246"/>
                    <a:pt x="10646" y="48545"/>
                    <a:pt x="29595" y="29595"/>
                  </a:cubicBezTo>
                  <a:cubicBezTo>
                    <a:pt x="48545" y="10646"/>
                    <a:pt x="74246" y="0"/>
                    <a:pt x="101045" y="0"/>
                  </a:cubicBezTo>
                  <a:close/>
                </a:path>
              </a:pathLst>
            </a:custGeom>
            <a:solidFill>
              <a:srgbClr val="FFFFFF"/>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grpSp>
        <p:nvGrpSpPr>
          <p:cNvPr id="15" name="Group 15"/>
          <p:cNvGrpSpPr/>
          <p:nvPr/>
        </p:nvGrpSpPr>
        <p:grpSpPr>
          <a:xfrm>
            <a:off x="13354870" y="262562"/>
            <a:ext cx="3976268" cy="4044718"/>
            <a:chOff x="0" y="0"/>
            <a:chExt cx="1114287" cy="1133469"/>
          </a:xfrm>
        </p:grpSpPr>
        <p:sp>
          <p:nvSpPr>
            <p:cNvPr id="16" name="Freeform 16"/>
            <p:cNvSpPr/>
            <p:nvPr/>
          </p:nvSpPr>
          <p:spPr>
            <a:xfrm>
              <a:off x="0" y="0"/>
              <a:ext cx="1114287" cy="1133469"/>
            </a:xfrm>
            <a:custGeom>
              <a:avLst/>
              <a:gdLst/>
              <a:ahLst/>
              <a:cxnLst/>
              <a:rect l="l" t="t" r="r" b="b"/>
              <a:pathLst>
                <a:path w="1114287" h="1133469">
                  <a:moveTo>
                    <a:pt x="99299" y="0"/>
                  </a:moveTo>
                  <a:lnTo>
                    <a:pt x="1014988" y="0"/>
                  </a:lnTo>
                  <a:cubicBezTo>
                    <a:pt x="1069829" y="0"/>
                    <a:pt x="1114287" y="44458"/>
                    <a:pt x="1114287" y="99299"/>
                  </a:cubicBezTo>
                  <a:lnTo>
                    <a:pt x="1114287" y="1034170"/>
                  </a:lnTo>
                  <a:cubicBezTo>
                    <a:pt x="1114287" y="1060506"/>
                    <a:pt x="1103825" y="1085763"/>
                    <a:pt x="1085203" y="1104385"/>
                  </a:cubicBezTo>
                  <a:cubicBezTo>
                    <a:pt x="1066581" y="1123007"/>
                    <a:pt x="1041324" y="1133469"/>
                    <a:pt x="1014988" y="1133469"/>
                  </a:cubicBezTo>
                  <a:lnTo>
                    <a:pt x="99299" y="1133469"/>
                  </a:lnTo>
                  <a:cubicBezTo>
                    <a:pt x="44458" y="1133469"/>
                    <a:pt x="0" y="1089012"/>
                    <a:pt x="0" y="1034170"/>
                  </a:cubicBezTo>
                  <a:lnTo>
                    <a:pt x="0" y="99299"/>
                  </a:lnTo>
                  <a:cubicBezTo>
                    <a:pt x="0" y="72963"/>
                    <a:pt x="10462" y="47706"/>
                    <a:pt x="29084" y="29084"/>
                  </a:cubicBezTo>
                  <a:cubicBezTo>
                    <a:pt x="47706" y="10462"/>
                    <a:pt x="72963" y="0"/>
                    <a:pt x="99299" y="0"/>
                  </a:cubicBezTo>
                  <a:close/>
                </a:path>
              </a:pathLst>
            </a:custGeom>
            <a:solidFill>
              <a:srgbClr val="FFFFFF"/>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3360"/>
                </a:lnSpc>
              </a:pPr>
              <a:endParaRPr/>
            </a:p>
          </p:txBody>
        </p:sp>
      </p:grpSp>
      <p:sp>
        <p:nvSpPr>
          <p:cNvPr id="18" name="TextBox 18"/>
          <p:cNvSpPr txBox="1"/>
          <p:nvPr/>
        </p:nvSpPr>
        <p:spPr>
          <a:xfrm>
            <a:off x="13576181" y="839275"/>
            <a:ext cx="3342865" cy="1061266"/>
          </a:xfrm>
          <a:prstGeom prst="rect">
            <a:avLst/>
          </a:prstGeom>
        </p:spPr>
        <p:txBody>
          <a:bodyPr lIns="0" tIns="0" rIns="0" bIns="0" rtlCol="0" anchor="t">
            <a:spAutoFit/>
          </a:bodyPr>
          <a:lstStyle/>
          <a:p>
            <a:pPr marL="0" lvl="0" indent="0" algn="ctr">
              <a:lnSpc>
                <a:spcPts val="4070"/>
              </a:lnSpc>
            </a:pPr>
            <a:r>
              <a:rPr lang="en-US" sz="3392">
                <a:solidFill>
                  <a:srgbClr val="1A1A1A"/>
                </a:solidFill>
                <a:latin typeface="Telegraf Heavy"/>
              </a:rPr>
              <a:t>For Healthcare Providers:</a:t>
            </a:r>
          </a:p>
        </p:txBody>
      </p:sp>
      <p:sp>
        <p:nvSpPr>
          <p:cNvPr id="19" name="TextBox 19"/>
          <p:cNvSpPr txBox="1"/>
          <p:nvPr/>
        </p:nvSpPr>
        <p:spPr>
          <a:xfrm>
            <a:off x="13448721" y="2358599"/>
            <a:ext cx="3597786" cy="1314263"/>
          </a:xfrm>
          <a:prstGeom prst="rect">
            <a:avLst/>
          </a:prstGeom>
        </p:spPr>
        <p:txBody>
          <a:bodyPr lIns="0" tIns="0" rIns="0" bIns="0" rtlCol="0" anchor="t">
            <a:spAutoFit/>
          </a:bodyPr>
          <a:lstStyle/>
          <a:p>
            <a:pPr marL="539749" lvl="1" indent="-269875" algn="ctr">
              <a:lnSpc>
                <a:spcPts val="3499"/>
              </a:lnSpc>
              <a:buFont typeface="Arial"/>
              <a:buChar char="•"/>
            </a:pPr>
            <a:r>
              <a:rPr lang="en-US" sz="2499">
                <a:solidFill>
                  <a:srgbClr val="1A1A1A"/>
                </a:solidFill>
                <a:latin typeface="Poppins"/>
              </a:rPr>
              <a:t>Real-Time Alerts</a:t>
            </a:r>
          </a:p>
          <a:p>
            <a:pPr marL="539749" lvl="1" indent="-269875" algn="ctr">
              <a:lnSpc>
                <a:spcPts val="3499"/>
              </a:lnSpc>
              <a:buFont typeface="Arial"/>
              <a:buChar char="•"/>
            </a:pPr>
            <a:r>
              <a:rPr lang="en-US" sz="2499">
                <a:solidFill>
                  <a:srgbClr val="1A1A1A"/>
                </a:solidFill>
                <a:latin typeface="Poppins"/>
              </a:rPr>
              <a:t>Cost Optimization</a:t>
            </a:r>
          </a:p>
          <a:p>
            <a:pPr marL="0" lvl="0" indent="0" algn="ctr">
              <a:lnSpc>
                <a:spcPts val="3499"/>
              </a:lnSpc>
            </a:pPr>
            <a:endParaRPr lang="en-US" sz="2499">
              <a:solidFill>
                <a:srgbClr val="1A1A1A"/>
              </a:solidFill>
              <a:latin typeface="Poppins"/>
            </a:endParaRPr>
          </a:p>
        </p:txBody>
      </p:sp>
      <p:sp>
        <p:nvSpPr>
          <p:cNvPr id="20" name="TextBox 20"/>
          <p:cNvSpPr txBox="1"/>
          <p:nvPr/>
        </p:nvSpPr>
        <p:spPr>
          <a:xfrm>
            <a:off x="8840200" y="4883561"/>
            <a:ext cx="6502804" cy="684679"/>
          </a:xfrm>
          <a:prstGeom prst="rect">
            <a:avLst/>
          </a:prstGeom>
        </p:spPr>
        <p:txBody>
          <a:bodyPr lIns="0" tIns="0" rIns="0" bIns="0" rtlCol="0" anchor="t">
            <a:spAutoFit/>
          </a:bodyPr>
          <a:lstStyle/>
          <a:p>
            <a:pPr marL="0" lvl="0" indent="0" algn="ctr">
              <a:lnSpc>
                <a:spcPts val="5040"/>
              </a:lnSpc>
            </a:pPr>
            <a:r>
              <a:rPr lang="en-US" sz="4200">
                <a:solidFill>
                  <a:srgbClr val="1A1A1A"/>
                </a:solidFill>
                <a:latin typeface="Telegraf Heavy"/>
              </a:rPr>
              <a:t>Cost Optimization:</a:t>
            </a:r>
          </a:p>
        </p:txBody>
      </p:sp>
      <p:sp>
        <p:nvSpPr>
          <p:cNvPr id="21" name="TextBox 21"/>
          <p:cNvSpPr txBox="1"/>
          <p:nvPr/>
        </p:nvSpPr>
        <p:spPr>
          <a:xfrm>
            <a:off x="-73835" y="4772585"/>
            <a:ext cx="4823953" cy="684679"/>
          </a:xfrm>
          <a:prstGeom prst="rect">
            <a:avLst/>
          </a:prstGeom>
        </p:spPr>
        <p:txBody>
          <a:bodyPr lIns="0" tIns="0" rIns="0" bIns="0" rtlCol="0" anchor="t">
            <a:spAutoFit/>
          </a:bodyPr>
          <a:lstStyle/>
          <a:p>
            <a:pPr marL="0" lvl="0" indent="0" algn="ctr">
              <a:lnSpc>
                <a:spcPts val="5040"/>
              </a:lnSpc>
            </a:pPr>
            <a:r>
              <a:rPr lang="en-US" sz="4200">
                <a:solidFill>
                  <a:srgbClr val="1A1A1A"/>
                </a:solidFill>
                <a:latin typeface="Telegraf Heavy"/>
              </a:rPr>
              <a:t>Scalability</a:t>
            </a:r>
          </a:p>
        </p:txBody>
      </p:sp>
      <p:sp>
        <p:nvSpPr>
          <p:cNvPr id="22" name="TextBox 22"/>
          <p:cNvSpPr txBox="1"/>
          <p:nvPr/>
        </p:nvSpPr>
        <p:spPr>
          <a:xfrm>
            <a:off x="8798556" y="733160"/>
            <a:ext cx="4725238" cy="662313"/>
          </a:xfrm>
          <a:prstGeom prst="rect">
            <a:avLst/>
          </a:prstGeom>
        </p:spPr>
        <p:txBody>
          <a:bodyPr lIns="0" tIns="0" rIns="0" bIns="0" rtlCol="0" anchor="t">
            <a:spAutoFit/>
          </a:bodyPr>
          <a:lstStyle/>
          <a:p>
            <a:pPr marL="0" lvl="0" indent="0" algn="ctr">
              <a:lnSpc>
                <a:spcPts val="4936"/>
              </a:lnSpc>
            </a:pPr>
            <a:r>
              <a:rPr lang="en-US" sz="4114">
                <a:solidFill>
                  <a:srgbClr val="1A1A1A"/>
                </a:solidFill>
                <a:latin typeface="Telegraf Heavy"/>
              </a:rPr>
              <a:t>For Patients:</a:t>
            </a:r>
          </a:p>
        </p:txBody>
      </p:sp>
      <p:sp>
        <p:nvSpPr>
          <p:cNvPr id="23" name="TextBox 23"/>
          <p:cNvSpPr txBox="1"/>
          <p:nvPr/>
        </p:nvSpPr>
        <p:spPr>
          <a:xfrm>
            <a:off x="470488" y="6006390"/>
            <a:ext cx="8674475" cy="373604"/>
          </a:xfrm>
          <a:prstGeom prst="rect">
            <a:avLst/>
          </a:prstGeom>
        </p:spPr>
        <p:txBody>
          <a:bodyPr lIns="0" tIns="0" rIns="0" bIns="0" rtlCol="0" anchor="t">
            <a:spAutoFit/>
          </a:bodyPr>
          <a:lstStyle/>
          <a:p>
            <a:pPr marL="0" lvl="0" indent="0" algn="ctr">
              <a:lnSpc>
                <a:spcPts val="2940"/>
              </a:lnSpc>
            </a:pPr>
            <a:endParaRPr/>
          </a:p>
        </p:txBody>
      </p:sp>
      <p:sp>
        <p:nvSpPr>
          <p:cNvPr id="24" name="TextBox 24"/>
          <p:cNvSpPr txBox="1"/>
          <p:nvPr/>
        </p:nvSpPr>
        <p:spPr>
          <a:xfrm>
            <a:off x="9546064" y="1931681"/>
            <a:ext cx="3524163" cy="1751293"/>
          </a:xfrm>
          <a:prstGeom prst="rect">
            <a:avLst/>
          </a:prstGeom>
        </p:spPr>
        <p:txBody>
          <a:bodyPr lIns="0" tIns="0" rIns="0" bIns="0" rtlCol="0" anchor="t">
            <a:spAutoFit/>
          </a:bodyPr>
          <a:lstStyle/>
          <a:p>
            <a:pPr marL="0" lvl="0" indent="0" algn="ctr">
              <a:lnSpc>
                <a:spcPts val="3499"/>
              </a:lnSpc>
            </a:pPr>
            <a:r>
              <a:rPr lang="en-US" sz="2499">
                <a:solidFill>
                  <a:srgbClr val="1A1A1A"/>
                </a:solidFill>
                <a:latin typeface="Poppins"/>
              </a:rPr>
              <a:t> Patients benefit from increased safety and security due to Faster Interventions</a:t>
            </a:r>
          </a:p>
        </p:txBody>
      </p:sp>
      <p:sp>
        <p:nvSpPr>
          <p:cNvPr id="25" name="TextBox 25"/>
          <p:cNvSpPr txBox="1"/>
          <p:nvPr/>
        </p:nvSpPr>
        <p:spPr>
          <a:xfrm>
            <a:off x="655311" y="5652748"/>
            <a:ext cx="7970917" cy="3836461"/>
          </a:xfrm>
          <a:prstGeom prst="rect">
            <a:avLst/>
          </a:prstGeom>
        </p:spPr>
        <p:txBody>
          <a:bodyPr lIns="0" tIns="0" rIns="0" bIns="0" rtlCol="0" anchor="t">
            <a:spAutoFit/>
          </a:bodyPr>
          <a:lstStyle/>
          <a:p>
            <a:pPr algn="ctr">
              <a:lnSpc>
                <a:spcPts val="3178"/>
              </a:lnSpc>
            </a:pPr>
            <a:r>
              <a:rPr lang="en-US" sz="2270">
                <a:solidFill>
                  <a:srgbClr val="1A1A1A"/>
                </a:solidFill>
                <a:latin typeface="Poppins Bold"/>
              </a:rPr>
              <a:t>Resource Efficiency: </a:t>
            </a:r>
            <a:r>
              <a:rPr lang="en-US" sz="2270">
                <a:solidFill>
                  <a:srgbClr val="1A1A1A"/>
                </a:solidFill>
                <a:latin typeface="Poppins"/>
              </a:rPr>
              <a:t>We have implemented this using Apache Kafka, a highly scalable and fault-tolerant streaming platform, plays a pivotal role in handling large volumes of data efficiently. </a:t>
            </a:r>
          </a:p>
          <a:p>
            <a:pPr algn="ctr">
              <a:lnSpc>
                <a:spcPts val="1385"/>
              </a:lnSpc>
            </a:pPr>
            <a:endParaRPr lang="en-US" sz="2270">
              <a:solidFill>
                <a:srgbClr val="1A1A1A"/>
              </a:solidFill>
              <a:latin typeface="Poppins"/>
            </a:endParaRPr>
          </a:p>
          <a:p>
            <a:pPr marL="0" lvl="0" indent="0" algn="ctr">
              <a:lnSpc>
                <a:spcPts val="3330"/>
              </a:lnSpc>
            </a:pPr>
            <a:r>
              <a:rPr lang="en-US" sz="2378">
                <a:solidFill>
                  <a:srgbClr val="1A1A1A"/>
                </a:solidFill>
                <a:latin typeface="Poppins Bold"/>
              </a:rPr>
              <a:t>Modular Architecture:</a:t>
            </a:r>
            <a:r>
              <a:rPr lang="en-US" sz="2378">
                <a:solidFill>
                  <a:srgbClr val="1A1A1A"/>
                </a:solidFill>
                <a:latin typeface="Poppins"/>
              </a:rPr>
              <a:t> Our project is built with a modular architecture, making it easier to scale individual components as needed. This flexibility allows healthcare providers to adapt the system to their specific requirements.</a:t>
            </a:r>
          </a:p>
        </p:txBody>
      </p:sp>
      <p:sp>
        <p:nvSpPr>
          <p:cNvPr id="26" name="TextBox 26"/>
          <p:cNvSpPr txBox="1"/>
          <p:nvPr/>
        </p:nvSpPr>
        <p:spPr>
          <a:xfrm>
            <a:off x="9895939" y="5879594"/>
            <a:ext cx="6856762" cy="3609615"/>
          </a:xfrm>
          <a:prstGeom prst="rect">
            <a:avLst/>
          </a:prstGeom>
        </p:spPr>
        <p:txBody>
          <a:bodyPr lIns="0" tIns="0" rIns="0" bIns="0" rtlCol="0" anchor="t">
            <a:spAutoFit/>
          </a:bodyPr>
          <a:lstStyle/>
          <a:p>
            <a:pPr algn="ctr">
              <a:lnSpc>
                <a:spcPts val="3243"/>
              </a:lnSpc>
            </a:pPr>
            <a:r>
              <a:rPr lang="en-US" sz="2316">
                <a:solidFill>
                  <a:srgbClr val="1A1A1A"/>
                </a:solidFill>
                <a:latin typeface="Poppins"/>
              </a:rPr>
              <a:t>Through strategic data filtering and aggregation before processing, we minimize the compute resources required for analysis. </a:t>
            </a:r>
          </a:p>
          <a:p>
            <a:pPr algn="ctr">
              <a:lnSpc>
                <a:spcPts val="3243"/>
              </a:lnSpc>
            </a:pPr>
            <a:endParaRPr lang="en-US" sz="2316">
              <a:solidFill>
                <a:srgbClr val="1A1A1A"/>
              </a:solidFill>
              <a:latin typeface="Poppins"/>
            </a:endParaRPr>
          </a:p>
          <a:p>
            <a:pPr marL="0" lvl="0" indent="0" algn="ctr">
              <a:lnSpc>
                <a:spcPts val="3243"/>
              </a:lnSpc>
            </a:pPr>
            <a:r>
              <a:rPr lang="en-US" sz="2316">
                <a:solidFill>
                  <a:srgbClr val="1A1A1A"/>
                </a:solidFill>
                <a:latin typeface="Poppins"/>
              </a:rPr>
              <a:t> We have optimized our real-time analytics to be cost-effective. By utilizing efficient algorithms and filtering mechanisms, we ensure that the benefits of real-time analysis outweigh the costs.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640ACD"/>
          </a:solidFill>
        </p:spPr>
      </p:sp>
      <p:sp>
        <p:nvSpPr>
          <p:cNvPr id="3" name="TextBox 3"/>
          <p:cNvSpPr txBox="1"/>
          <p:nvPr/>
        </p:nvSpPr>
        <p:spPr>
          <a:xfrm>
            <a:off x="2638018" y="2576835"/>
            <a:ext cx="13011963" cy="2402690"/>
          </a:xfrm>
          <a:prstGeom prst="rect">
            <a:avLst/>
          </a:prstGeom>
        </p:spPr>
        <p:txBody>
          <a:bodyPr lIns="0" tIns="0" rIns="0" bIns="0" rtlCol="0" anchor="t">
            <a:spAutoFit/>
          </a:bodyPr>
          <a:lstStyle/>
          <a:p>
            <a:pPr marL="0" lvl="0" indent="0">
              <a:lnSpc>
                <a:spcPts val="9620"/>
              </a:lnSpc>
            </a:pPr>
            <a:r>
              <a:rPr lang="en-US" sz="7400" spc="-185">
                <a:solidFill>
                  <a:srgbClr val="FFFFFF"/>
                </a:solidFill>
                <a:latin typeface="Poppins Bold"/>
              </a:rPr>
              <a:t>We thank you for your time and consideration.</a:t>
            </a:r>
          </a:p>
        </p:txBody>
      </p:sp>
      <p:sp>
        <p:nvSpPr>
          <p:cNvPr id="4" name="TextBox 4"/>
          <p:cNvSpPr txBox="1"/>
          <p:nvPr/>
        </p:nvSpPr>
        <p:spPr>
          <a:xfrm>
            <a:off x="2638018" y="7152635"/>
            <a:ext cx="9548025" cy="479089"/>
          </a:xfrm>
          <a:prstGeom prst="rect">
            <a:avLst/>
          </a:prstGeom>
        </p:spPr>
        <p:txBody>
          <a:bodyPr lIns="0" tIns="0" rIns="0" bIns="0" rtlCol="0" anchor="t">
            <a:spAutoFit/>
          </a:bodyPr>
          <a:lstStyle/>
          <a:p>
            <a:pPr marL="0" lvl="0" indent="0">
              <a:lnSpc>
                <a:spcPts val="3919"/>
              </a:lnSpc>
              <a:spcBef>
                <a:spcPct val="0"/>
              </a:spcBef>
            </a:pPr>
            <a:r>
              <a:rPr lang="en-US" sz="2799" spc="-69">
                <a:solidFill>
                  <a:srgbClr val="FFFFFF"/>
                </a:solidFill>
                <a:latin typeface="Poppins Bold"/>
              </a:rPr>
              <a:t>Team h83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661</Words>
  <Application>Microsoft Macintosh PowerPoint</Application>
  <PresentationFormat>Custom</PresentationFormat>
  <Paragraphs>52</Paragraphs>
  <Slides>9</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Telegraf Bold</vt:lpstr>
      <vt:lpstr>Poppins</vt:lpstr>
      <vt:lpstr>Arial</vt:lpstr>
      <vt:lpstr>Poppins Bold</vt:lpstr>
      <vt:lpstr>Poppins Light</vt:lpstr>
      <vt:lpstr>Calibri</vt:lpstr>
      <vt:lpstr>Telegraf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White Modern Pitch Deck Presentation</dc:title>
  <cp:lastModifiedBy>Ishaan Adarsh</cp:lastModifiedBy>
  <cp:revision>2</cp:revision>
  <dcterms:created xsi:type="dcterms:W3CDTF">2006-08-16T00:00:00Z</dcterms:created>
  <dcterms:modified xsi:type="dcterms:W3CDTF">2023-09-22T14:33:50Z</dcterms:modified>
  <dc:identifier>DAFuy8ScooQ</dc:identifier>
</cp:coreProperties>
</file>